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</p:sldMasterIdLst>
  <p:notesMasterIdLst>
    <p:notesMasterId r:id="rId36"/>
  </p:notesMasterIdLst>
  <p:sldIdLst>
    <p:sldId id="274" r:id="rId6"/>
    <p:sldId id="286" r:id="rId7"/>
    <p:sldId id="257" r:id="rId8"/>
    <p:sldId id="263" r:id="rId9"/>
    <p:sldId id="277" r:id="rId10"/>
    <p:sldId id="489" r:id="rId11"/>
    <p:sldId id="300" r:id="rId12"/>
    <p:sldId id="301" r:id="rId13"/>
    <p:sldId id="296" r:id="rId14"/>
    <p:sldId id="282" r:id="rId15"/>
    <p:sldId id="487" r:id="rId16"/>
    <p:sldId id="488" r:id="rId17"/>
    <p:sldId id="493" r:id="rId18"/>
    <p:sldId id="492" r:id="rId19"/>
    <p:sldId id="494" r:id="rId20"/>
    <p:sldId id="490" r:id="rId21"/>
    <p:sldId id="491" r:id="rId22"/>
    <p:sldId id="495" r:id="rId23"/>
    <p:sldId id="283" r:id="rId24"/>
    <p:sldId id="284" r:id="rId25"/>
    <p:sldId id="303" r:id="rId26"/>
    <p:sldId id="261" r:id="rId27"/>
    <p:sldId id="290" r:id="rId28"/>
    <p:sldId id="272" r:id="rId29"/>
    <p:sldId id="291" r:id="rId30"/>
    <p:sldId id="267" r:id="rId31"/>
    <p:sldId id="260" r:id="rId32"/>
    <p:sldId id="265" r:id="rId33"/>
    <p:sldId id="292" r:id="rId34"/>
    <p:sldId id="269" r:id="rId3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j Vuorre" initials="MV" lastIdx="1" clrIdx="0">
    <p:extLst>
      <p:ext uri="{19B8F6BF-5375-455C-9EA6-DF929625EA0E}">
        <p15:presenceInfo xmlns:p15="http://schemas.microsoft.com/office/powerpoint/2012/main" xmlns="" userId="S::vuorre@uef.fi::33b37df5-fd32-47af-8b52-079cdb05635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7E9E"/>
    <a:srgbClr val="009FB8"/>
    <a:srgbClr val="28B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61217E-0BD3-498A-BCB3-88D1F981B5E8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E1E1AD-A4C6-4631-952D-301CB72E7E46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76909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E1E1AD-A4C6-4631-952D-301CB72E7E46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62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9123C6B9-F36F-4B49-8D86-8BB85080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xmlns="" id="{147B0CFD-4933-5F4F-81AE-D6254DBB91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53A0B0A2-594C-9149-9B28-A33893C5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F3756C65-B946-6C47-A993-9B6FC2A5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F3FB797C-BEA4-7C40-B4C3-8C3A1F2A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935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B7EE80ED-E33D-994D-89C7-314959FA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35A2D057-42A6-9540-88D8-391E17866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8E047CE9-261D-B242-86AB-81A230B5F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D236751A-3D13-9A4F-A13D-A6D3A86BD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E5BA396B-7298-F244-ADD9-077F587F6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42480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xmlns="" id="{0F84C401-D776-DE4C-9F4F-019F5B16E3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xmlns="" id="{08617C3B-D1B2-A440-9B75-7945E091E6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3B38839E-E434-7045-A49C-32AE1B897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2DF8408F-2969-B74E-96FE-9F200F30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180DD3D3-72A9-8545-9CFD-5EFE81BA2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5257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11137237" cy="417671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1.6.2021</a:t>
            </a:fld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5966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6528725" cy="417671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1.6.2021</a:t>
            </a:fld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‹Nº›</a:t>
            </a:fld>
            <a:endParaRPr lang="fi-FI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9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1.6.2021</a:t>
            </a:fld>
            <a:endParaRPr lang="fi-FI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7007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/>
          <p:cNvSpPr>
            <a:spLocks noGrp="1"/>
          </p:cNvSpPr>
          <p:nvPr>
            <p:ph type="pic" idx="13"/>
          </p:nvPr>
        </p:nvSpPr>
        <p:spPr>
          <a:xfrm>
            <a:off x="527382" y="491074"/>
            <a:ext cx="11137237" cy="2765107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382" y="3429000"/>
            <a:ext cx="11137237" cy="1555373"/>
          </a:xfrm>
        </p:spPr>
        <p:txBody>
          <a:bodyPr/>
          <a:lstStyle>
            <a:lvl1pPr>
              <a:lnSpc>
                <a:spcPts val="5040"/>
              </a:lnSpc>
              <a:defRPr sz="3960" baseline="0"/>
            </a:lvl1pPr>
          </a:lstStyle>
          <a:p>
            <a:r>
              <a:rPr lang="fi-FI"/>
              <a:t>Hyvällä tieteellä on tekijänsä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382" y="5070783"/>
            <a:ext cx="11137237" cy="345638"/>
          </a:xfrm>
        </p:spPr>
        <p:txBody>
          <a:bodyPr rIns="91440"/>
          <a:lstStyle>
            <a:lvl1pPr marL="0" indent="0">
              <a:buFontTx/>
              <a:buNone/>
              <a:defRPr sz="1680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>
                <a:latin typeface="Palatino Linotype" charset="0"/>
              </a:rPr>
              <a:t>Luentotilaisuus Mallipaikassa 30.10.2015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UEF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// </a:t>
            </a:r>
            <a:r>
              <a:rPr lang="fi-FI" sz="1320" err="1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University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of Eastern Finland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0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5416421"/>
            <a:ext cx="11137237" cy="345638"/>
          </a:xfrm>
        </p:spPr>
        <p:txBody>
          <a:bodyPr/>
          <a:lstStyle>
            <a:lvl1pPr marL="0" indent="0" algn="l">
              <a:buNone/>
              <a:defRPr sz="1680" i="1">
                <a:solidFill>
                  <a:schemeClr val="accent2"/>
                </a:solidFill>
              </a:defRPr>
            </a:lvl1pPr>
          </a:lstStyle>
          <a:p>
            <a:r>
              <a:rPr lang="fi-FI"/>
              <a:t>Etunimi Sukunimi </a:t>
            </a:r>
          </a:p>
        </p:txBody>
      </p:sp>
    </p:spTree>
    <p:extLst>
      <p:ext uri="{BB962C8B-B14F-4D97-AF65-F5344CB8AC3E}">
        <p14:creationId xmlns:p14="http://schemas.microsoft.com/office/powerpoint/2010/main" val="28368217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11424" y="2651314"/>
            <a:ext cx="10657184" cy="1555373"/>
          </a:xfrm>
        </p:spPr>
        <p:txBody>
          <a:bodyPr/>
          <a:lstStyle>
            <a:lvl1pPr>
              <a:lnSpc>
                <a:spcPts val="5040"/>
              </a:lnSpc>
              <a:defRPr sz="3960"/>
            </a:lvl1pPr>
          </a:lstStyle>
          <a:p>
            <a:r>
              <a:rPr lang="fi-FI"/>
              <a:t>Lisää esityksen otsikko napsauttamalla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911424" y="4206687"/>
            <a:ext cx="10657184" cy="345638"/>
          </a:xfrm>
        </p:spPr>
        <p:txBody>
          <a:bodyPr rIns="91440"/>
          <a:lstStyle>
            <a:lvl1pPr marL="0" indent="0">
              <a:buFontTx/>
              <a:buNone/>
              <a:defRPr sz="1680" i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alaotsikon perustyyliä napsauttamalla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UEF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// </a:t>
            </a:r>
            <a:r>
              <a:rPr lang="fi-FI" sz="1320" err="1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University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of Eastern Finland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6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6864086" y="6194107"/>
            <a:ext cx="4800533" cy="345638"/>
          </a:xfrm>
        </p:spPr>
        <p:txBody>
          <a:bodyPr/>
          <a:lstStyle>
            <a:lvl1pPr marL="0" indent="0" algn="r">
              <a:buNone/>
              <a:defRPr sz="1440" i="1">
                <a:solidFill>
                  <a:schemeClr val="accent2"/>
                </a:solidFill>
              </a:defRPr>
            </a:lvl1pPr>
          </a:lstStyle>
          <a:p>
            <a:r>
              <a:rPr lang="fi-FI"/>
              <a:t>Etunimi Sukunimi </a:t>
            </a:r>
          </a:p>
        </p:txBody>
      </p:sp>
      <p:pic>
        <p:nvPicPr>
          <p:cNvPr id="18" name="Kuva 17" descr="UEF_tunnus_harmaa_tausta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605" y="481824"/>
            <a:ext cx="1910871" cy="162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86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loitus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/>
          <p:cNvSpPr>
            <a:spLocks noGrp="1"/>
          </p:cNvSpPr>
          <p:nvPr>
            <p:ph type="pic" idx="13"/>
          </p:nvPr>
        </p:nvSpPr>
        <p:spPr>
          <a:xfrm>
            <a:off x="527382" y="491074"/>
            <a:ext cx="11137237" cy="2765107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382" y="3429000"/>
            <a:ext cx="11137237" cy="1555373"/>
          </a:xfrm>
        </p:spPr>
        <p:txBody>
          <a:bodyPr/>
          <a:lstStyle>
            <a:lvl1pPr>
              <a:lnSpc>
                <a:spcPts val="5040"/>
              </a:lnSpc>
              <a:defRPr sz="3960" baseline="0"/>
            </a:lvl1pPr>
          </a:lstStyle>
          <a:p>
            <a:r>
              <a:rPr lang="fi-FI"/>
              <a:t>Hyvällä tieteellä on tekijänsä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382" y="5070783"/>
            <a:ext cx="11137237" cy="345638"/>
          </a:xfrm>
        </p:spPr>
        <p:txBody>
          <a:bodyPr rIns="91440"/>
          <a:lstStyle>
            <a:lvl1pPr marL="0" indent="0">
              <a:buFontTx/>
              <a:buNone/>
              <a:defRPr sz="1680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>
                <a:latin typeface="Palatino Linotype" charset="0"/>
              </a:rPr>
              <a:t>Luentotilaisuus Mallipaikassa 30.10.2015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>
                <a:solidFill>
                  <a:schemeClr val="bg2">
                    <a:lumMod val="25000"/>
                  </a:schemeClr>
                </a:solidFill>
                <a:latin typeface="Myriad pro"/>
              </a:rPr>
              <a:t>UEF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Myriad pro"/>
              </a:rPr>
              <a:t> // University of Eastern Finland</a:t>
            </a:r>
            <a:endParaRPr lang="en-GB" sz="1320">
              <a:solidFill>
                <a:schemeClr val="bg2">
                  <a:lumMod val="25000"/>
                </a:schemeClr>
              </a:solidFill>
              <a:latin typeface="Myriad pro"/>
              <a:cs typeface="Myriad pro"/>
            </a:endParaRP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0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5416421"/>
            <a:ext cx="11137237" cy="345638"/>
          </a:xfrm>
        </p:spPr>
        <p:txBody>
          <a:bodyPr/>
          <a:lstStyle>
            <a:lvl1pPr marL="0" indent="0" algn="l">
              <a:buNone/>
              <a:defRPr sz="1680" i="1">
                <a:solidFill>
                  <a:schemeClr val="accent2"/>
                </a:solidFill>
              </a:defRPr>
            </a:lvl1pPr>
          </a:lstStyle>
          <a:p>
            <a:r>
              <a:rPr lang="fi-FI"/>
              <a:t>Etunimi Sukunimi </a:t>
            </a:r>
          </a:p>
        </p:txBody>
      </p:sp>
    </p:spTree>
    <p:extLst>
      <p:ext uri="{BB962C8B-B14F-4D97-AF65-F5344CB8AC3E}">
        <p14:creationId xmlns:p14="http://schemas.microsoft.com/office/powerpoint/2010/main" val="294126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18A6B59-31F0-D44E-B972-5FEAAAC3D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6683F08-C061-9848-852C-90515DAEE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A81CF35D-37D8-1844-9E2D-B664E4537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D3789549-F4CC-5E4E-84FD-0B84FBF41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E1F8F7FC-58AF-6148-9DD7-62A7D95BA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2555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3D0B2CD0-3F6A-4943-A3BE-AE537DD3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ADDA9D65-CE80-7344-9088-E6823C549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631F76E1-A48B-BF40-A0D3-88F64D737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DAA49F80-99D5-6146-A88A-3DB47476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5257844F-B040-3C40-90F8-CD8EF41A9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666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3FE192ED-58ED-7E48-A43F-E04F1FE1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DF66439-FAD8-5A4C-A283-1AE7C3989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076E2DC4-D097-814D-9179-E3AC95167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79131C5A-1527-9A4F-8062-CAF16AE3D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1462D5A7-246C-1C44-A29D-730CDB96C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F5D3BC8D-807A-EC46-B687-C506B03C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283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FCD5F976-CC38-D64E-941D-D5F3C4B7C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AD28AF4D-85B6-5541-968F-5007ACF4C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xmlns="" id="{571BCF17-6084-0C4B-9AE3-FDFC97C34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xmlns="" id="{AFCE76F8-ED5E-AC47-8FBF-6D8D6FEFF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xmlns="" id="{BC020952-657D-5748-850F-F71920A0F4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xmlns="" id="{BC80F0A9-69FB-F444-BFF5-306C2627E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xmlns="" id="{5DB0FBB0-8B7E-8844-A9F9-A116F6EF0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xmlns="" id="{0B46D274-A639-C94F-90C9-08F24559A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9845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0F347839-5947-0047-993D-937AAB8F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xmlns="" id="{FA621FDB-16CF-1842-AA06-F925A94E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xmlns="" id="{6E37ADBC-48CD-B143-AC14-E8629BC8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xmlns="" id="{94AA5CE1-40B6-9049-BF62-F8D552A00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7853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xmlns="" id="{DFC2BA05-B601-F741-B172-865EBF1FC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xmlns="" id="{B8575BC6-D1FC-F745-864A-4890907F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xmlns="" id="{3138FE93-FB12-2641-A074-3ED8552E5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960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82EEE67C-3015-2441-8B81-CF7E4C23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78AAA1B4-182A-FB4D-B934-0FC7C831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1286AE2C-5855-7545-AD20-8A33CD6C32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CD6D6888-13AB-9E42-91BB-17B4B069F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AA9347B4-EE5A-2247-83E9-DD3ACC2C0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E3D0EA7B-A7DC-0D4C-B143-AC39B448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6667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33D09383-8FF9-F140-ADCB-BFCD1F6B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xmlns="" id="{D52EC33D-D89C-5445-8334-ACFCE132E5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xmlns="" id="{50BBB0D8-C722-C24D-9E7C-98B399D7D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xmlns="" id="{9A228389-A346-9942-9D42-11E50DFD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xmlns="" id="{14F120F7-DBFF-E448-B22A-CC23ABDC9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xmlns="" id="{D15D54E0-8B4C-B143-882F-040CD1B80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3547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xmlns="" id="{C0D7F201-7270-2947-91DF-EE5A3723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xmlns="" id="{F1E55901-3DE0-F245-B1A1-42F5FE96E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xmlns="" id="{1E4CFEBB-4570-8D41-B7E7-8E64D09BB5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A93D9-FE4F-124B-956E-B9A343673A0D}" type="datetimeFigureOut">
              <a:rPr lang="fi-FI" smtClean="0"/>
              <a:t>1.6.2021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xmlns="" id="{20D954F9-DFE3-C549-A181-555266533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xmlns="" id="{135A4CA2-2349-594C-BE2C-696AC74B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9E41D-B66B-3E43-9F3C-29EB1C2CDAB1}" type="slidenum">
              <a:rPr lang="fi-FI" smtClean="0"/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599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382" y="657226"/>
            <a:ext cx="11088885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44676"/>
            <a:ext cx="1108888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132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1.6.2021</a:t>
            </a:fld>
            <a:endParaRPr lang="fi-FI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/>
              <a:t>Esityksen nimi / Tekijä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‹Nº›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6317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ssPtg23cMU?feature=oembed" TargetMode="Externa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jgadhLE4Y4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snow, outdoor, person&#10;&#10;Description automatically generated">
            <a:extLst>
              <a:ext uri="{FF2B5EF4-FFF2-40B4-BE49-F238E27FC236}">
                <a16:creationId xmlns:a16="http://schemas.microsoft.com/office/drawing/2014/main" xmlns="" id="{E8FA59A4-EE7F-4D42-8B27-78971B5F5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22" y="0"/>
            <a:ext cx="10290263" cy="6865534"/>
          </a:xfrm>
          <a:prstGeom prst="rect">
            <a:avLst/>
          </a:prstGeom>
        </p:spPr>
      </p:pic>
      <p:sp>
        <p:nvSpPr>
          <p:cNvPr id="5" name="Otsikko 2">
            <a:extLst>
              <a:ext uri="{FF2B5EF4-FFF2-40B4-BE49-F238E27FC236}">
                <a16:creationId xmlns:a16="http://schemas.microsoft.com/office/drawing/2014/main" xmlns="" id="{273BE9A7-A084-D441-A5C3-F49D9F032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9" y="4848210"/>
            <a:ext cx="11150599" cy="777687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GB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GB" sz="3600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7" name="Kuva 6" descr="University of Eastern Finland logo">
            <a:extLst>
              <a:ext uri="{FF2B5EF4-FFF2-40B4-BE49-F238E27FC236}">
                <a16:creationId xmlns:a16="http://schemas.microsoft.com/office/drawing/2014/main" xmlns="" id="{D0442DDC-B96C-D341-BF20-D1F4BFE36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640" y="-50209"/>
            <a:ext cx="2160240" cy="201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340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D398053-BC05-DA49-BF41-91891057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792" y="1825625"/>
            <a:ext cx="7420305" cy="4351338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 and Health Sciences</a:t>
            </a: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Forestry, Environmental Policy and Law</a:t>
            </a: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Business and Tourism</a:t>
            </a: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Education, Linguistics and English language</a:t>
            </a:r>
            <a:br>
              <a:rPr lang="en-GB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20 international Master’s Degree Programmes + 2 Bachelor Degree Programmes coming</a:t>
            </a: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xmlns="" id="{D6D7EAB2-C74F-3644-9E17-3DF3D43FB6E0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xmlns="" id="{6F43D333-F3B6-854E-A30A-25FB05E0737F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Master’s Degree Programmes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25F2C200-1BDB-B244-B8CC-5E501146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xmlns="" id="{99D91FA5-C070-9F4E-BA08-ADA0897A6587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xmlns="" id="{0867A3D4-8CCA-F845-AA5B-713AD1F5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829"/>
            <a:ext cx="3963194" cy="3963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9697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0" y="-1170"/>
            <a:ext cx="12206142" cy="68876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sp>
        <p:nvSpPr>
          <p:cNvPr id="12" name="Suorakulmio 6">
            <a:extLst>
              <a:ext uri="{FF2B5EF4-FFF2-40B4-BE49-F238E27FC236}">
                <a16:creationId xmlns:a16="http://schemas.microsoft.com/office/drawing/2014/main" xmlns="" id="{9BFA9603-50ED-4FFE-8BC3-6AB6C24CF50D}"/>
              </a:ext>
            </a:extLst>
          </p:cNvPr>
          <p:cNvSpPr/>
          <p:nvPr/>
        </p:nvSpPr>
        <p:spPr>
          <a:xfrm>
            <a:off x="-14142" y="-29634"/>
            <a:ext cx="6110142" cy="3458634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BFEB3B3-38D1-4AC6-962F-C050F14CE474}"/>
              </a:ext>
            </a:extLst>
          </p:cNvPr>
          <p:cNvSpPr txBox="1">
            <a:spLocks/>
          </p:cNvSpPr>
          <p:nvPr/>
        </p:nvSpPr>
        <p:spPr>
          <a:xfrm>
            <a:off x="784298" y="620183"/>
            <a:ext cx="4513262" cy="2159000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7200" b="1">
                <a:latin typeface="Myriad Pro Cond"/>
              </a:rPr>
              <a:t>13</a:t>
            </a:r>
            <a:r>
              <a:rPr lang="fi-FI" sz="3240" b="1">
                <a:latin typeface="Myriad Pro Cond"/>
              </a:rPr>
              <a:t> </a:t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NATURAL AND HEALTH SCIENCES PROGRAMMES</a:t>
            </a:r>
            <a:endParaRPr lang="fi-FI" sz="2880" b="1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17" name="Tekstiruutu 15">
            <a:extLst>
              <a:ext uri="{FF2B5EF4-FFF2-40B4-BE49-F238E27FC236}">
                <a16:creationId xmlns:a16="http://schemas.microsoft.com/office/drawing/2014/main" xmlns="" id="{528F240E-5603-4F8E-BF17-C382EB484E4A}"/>
              </a:ext>
            </a:extLst>
          </p:cNvPr>
          <p:cNvSpPr txBox="1"/>
          <p:nvPr/>
        </p:nvSpPr>
        <p:spPr>
          <a:xfrm>
            <a:off x="1278385" y="4243164"/>
            <a:ext cx="3649253" cy="18651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sz="1440">
              <a:solidFill>
                <a:schemeClr val="tx1">
                  <a:lumMod val="75000"/>
                  <a:lumOff val="25000"/>
                </a:schemeClr>
              </a:solidFill>
              <a:latin typeface="LinoLetter Std Italic"/>
            </a:endParaRPr>
          </a:p>
          <a:p>
            <a:pPr algn="ctr"/>
            <a:r>
              <a:rPr lang="en-US" sz="1440" i="1">
                <a:latin typeface="LinoLetter Std Italic"/>
              </a:rPr>
              <a:t>“I love the multi-methods of teaching which use different tools, such as lectures, videos, and online teaching which helps students learn a lot better.” </a:t>
            </a:r>
            <a:r>
              <a:rPr lang="en-US" sz="1440">
                <a:latin typeface="LinoLetter Std Italic"/>
              </a:rPr>
              <a:t>(Le Than Phuong, Environmental Health and Technology)</a:t>
            </a:r>
            <a:endParaRPr lang="en-US" sz="1440" i="1">
              <a:latin typeface="LinoLetter Std Italic"/>
            </a:endParaRPr>
          </a:p>
          <a:p>
            <a:endParaRPr lang="en-US" sz="1440" i="1">
              <a:solidFill>
                <a:schemeClr val="tx1">
                  <a:lumMod val="75000"/>
                  <a:lumOff val="25000"/>
                </a:schemeClr>
              </a:solidFill>
              <a:latin typeface="LinoLetter Std Italic"/>
            </a:endParaRPr>
          </a:p>
          <a:p>
            <a:endParaRPr lang="en-US" sz="1440" i="1">
              <a:solidFill>
                <a:schemeClr val="tx1">
                  <a:lumMod val="75000"/>
                  <a:lumOff val="25000"/>
                </a:schemeClr>
              </a:solidFill>
              <a:latin typeface="LinoLetter Std Italic"/>
            </a:endParaRPr>
          </a:p>
        </p:txBody>
      </p:sp>
      <p:sp>
        <p:nvSpPr>
          <p:cNvPr id="18" name="Suorakulmio 6">
            <a:extLst>
              <a:ext uri="{FF2B5EF4-FFF2-40B4-BE49-F238E27FC236}">
                <a16:creationId xmlns:a16="http://schemas.microsoft.com/office/drawing/2014/main" xmlns="" id="{CCC601A4-830B-473F-8231-1C0CAE2A07C2}"/>
              </a:ext>
            </a:extLst>
          </p:cNvPr>
          <p:cNvSpPr/>
          <p:nvPr/>
        </p:nvSpPr>
        <p:spPr>
          <a:xfrm>
            <a:off x="6096000" y="3429000"/>
            <a:ext cx="6124284" cy="3458633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38FC757-094F-4FB7-9873-F9A55CFF3F31}"/>
              </a:ext>
            </a:extLst>
          </p:cNvPr>
          <p:cNvSpPr txBox="1">
            <a:spLocks/>
          </p:cNvSpPr>
          <p:nvPr/>
        </p:nvSpPr>
        <p:spPr>
          <a:xfrm>
            <a:off x="6887368" y="4536604"/>
            <a:ext cx="4513262" cy="1278246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BIOLOGY // IT // PHOTONICS // </a:t>
            </a:r>
            <a:br>
              <a:rPr lang="fi-FI" sz="2880" b="1">
                <a:solidFill>
                  <a:schemeClr val="bg1"/>
                </a:solidFill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PUBLIC HEALTH…</a:t>
            </a: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4" name="Kuva 3" descr="Kuva, joka sisältää kohteen henkilö, mies, kannettava, istuminen&#10;&#10;Kuvaus luotu automaattisesti">
            <a:extLst>
              <a:ext uri="{FF2B5EF4-FFF2-40B4-BE49-F238E27FC236}">
                <a16:creationId xmlns:a16="http://schemas.microsoft.com/office/drawing/2014/main" xmlns="" id="{CAAD8DB8-8F8A-4B19-8366-E9273FB37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11" b="6949"/>
          <a:stretch/>
        </p:blipFill>
        <p:spPr>
          <a:xfrm>
            <a:off x="6095999" y="-44452"/>
            <a:ext cx="6096001" cy="34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50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0" y="2"/>
            <a:ext cx="12192000" cy="6896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xmlns="" id="{A528526A-E98F-45AD-8BB5-9E43CAA55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667471"/>
              </p:ext>
            </p:extLst>
          </p:nvPr>
        </p:nvGraphicFramePr>
        <p:xfrm>
          <a:off x="254758" y="31075"/>
          <a:ext cx="11243949" cy="682692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74459">
                  <a:extLst>
                    <a:ext uri="{9D8B030D-6E8A-4147-A177-3AD203B41FA5}">
                      <a16:colId xmlns:a16="http://schemas.microsoft.com/office/drawing/2014/main" xmlns="" val="2735731571"/>
                    </a:ext>
                  </a:extLst>
                </a:gridCol>
                <a:gridCol w="1330370">
                  <a:extLst>
                    <a:ext uri="{9D8B030D-6E8A-4147-A177-3AD203B41FA5}">
                      <a16:colId xmlns:a16="http://schemas.microsoft.com/office/drawing/2014/main" xmlns="" val="357409802"/>
                    </a:ext>
                  </a:extLst>
                </a:gridCol>
                <a:gridCol w="1371092">
                  <a:extLst>
                    <a:ext uri="{9D8B030D-6E8A-4147-A177-3AD203B41FA5}">
                      <a16:colId xmlns:a16="http://schemas.microsoft.com/office/drawing/2014/main" xmlns="" val="2962636944"/>
                    </a:ext>
                  </a:extLst>
                </a:gridCol>
                <a:gridCol w="1082071">
                  <a:extLst>
                    <a:ext uri="{9D8B030D-6E8A-4147-A177-3AD203B41FA5}">
                      <a16:colId xmlns:a16="http://schemas.microsoft.com/office/drawing/2014/main" xmlns="" val="2996819879"/>
                    </a:ext>
                  </a:extLst>
                </a:gridCol>
                <a:gridCol w="4385957">
                  <a:extLst>
                    <a:ext uri="{9D8B030D-6E8A-4147-A177-3AD203B41FA5}">
                      <a16:colId xmlns:a16="http://schemas.microsoft.com/office/drawing/2014/main" xmlns="" val="3746142643"/>
                    </a:ext>
                  </a:extLst>
                </a:gridCol>
              </a:tblGrid>
              <a:tr h="327300">
                <a:tc>
                  <a:txBody>
                    <a:bodyPr/>
                    <a:lstStyle/>
                    <a:p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// PROGRAMMES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CAMPUS</a:t>
                      </a:r>
                      <a:endParaRPr lang="fi-FI" sz="1300">
                        <a:solidFill>
                          <a:schemeClr val="bg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TUITION FEE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WAIVER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r>
                        <a:rPr lang="fi-FI" sz="1300" b="1" kern="1200">
                          <a:solidFill>
                            <a:schemeClr val="bg1"/>
                          </a:solidFill>
                          <a:latin typeface="Myriad Pro Cond"/>
                          <a:ea typeface="+mn-ea"/>
                          <a:cs typeface="+mn-cs"/>
                        </a:rPr>
                        <a:t>BACHELOR’S DEGREE OR EQUIVALENT 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638720292"/>
                  </a:ext>
                </a:extLst>
              </a:tr>
              <a:tr h="3810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Biology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of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Environmental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Change</a:t>
                      </a:r>
                      <a:endParaRPr lang="fi-FI" sz="11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 &amp; </a:t>
                      </a:r>
                      <a:r>
                        <a:rPr lang="fi-FI" sz="800" b="1" kern="1200">
                          <a:solidFill>
                            <a:schemeClr val="tx1"/>
                          </a:solidFill>
                          <a:latin typeface="Myriad Pro Cond"/>
                          <a:ea typeface="+mn-ea"/>
                          <a:cs typeface="+mn-cs"/>
                        </a:rPr>
                        <a:t>KUOPIO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Environmental or Biological Sciences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410596855"/>
                  </a:ext>
                </a:extLst>
              </a:tr>
              <a:tr h="40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Information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Technology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Computer Science, Information Technology, Communications Engineering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214782510"/>
                  </a:ext>
                </a:extLst>
              </a:tr>
              <a:tr h="385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Photonics</a:t>
                      </a:r>
                      <a:endParaRPr lang="fi-FI" sz="11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Physics, Optics, Photonics, Physical and Engineering Sciences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941155536"/>
                  </a:ext>
                </a:extLst>
              </a:tr>
              <a:tr h="385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Research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Chemists</a:t>
                      </a:r>
                      <a:endParaRPr lang="fi-FI" sz="11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Chemistry or Chemical Engineering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4134244552"/>
                  </a:ext>
                </a:extLst>
              </a:tr>
              <a:tr h="57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Wood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Materials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Science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Chemistry, Biosciences/Life Sciences, Biotechnology, Forest Sciences, Suitable Engineering Studies, Applied Physics, Bioeconomy or Forest Products Marketing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550863126"/>
                  </a:ext>
                </a:extLst>
              </a:tr>
              <a:tr h="519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Computational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Color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and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Spectral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Imaging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(Erasmus </a:t>
                      </a:r>
                      <a:r>
                        <a:rPr lang="fi-FI" sz="11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Mundus</a:t>
                      </a:r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)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9 000 €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Full and partial scholarships available​</a:t>
                      </a:r>
                      <a:endParaRPr lang="fi-FI" sz="8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Computer Science,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Optics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Physics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Mathematics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Signal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Processing,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Electronics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Cognitive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Psychology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96205141"/>
                  </a:ext>
                </a:extLst>
              </a:tr>
              <a:tr h="519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Imaging and Light in Extended Reality (Erasmus Mundus)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Full and partial scholarships available​</a:t>
                      </a:r>
                      <a:endParaRPr lang="fi-FI" sz="8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Computer Science, Information Technology, Electrical Engineering, Photonics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877241885"/>
                  </a:ext>
                </a:extLst>
              </a:tr>
              <a:tr h="519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Photonics for Security, Reliability and Safety (Erasmus Mundus)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9 000 €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Full and partial scholarships available</a:t>
                      </a:r>
                      <a:endParaRPr lang="fi-FI" sz="8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Engineering, Computer Science or Physics.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458059244"/>
                  </a:ext>
                </a:extLst>
              </a:tr>
              <a:tr h="4235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Environmental Health and Technology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KUOPIO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Environmental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or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Biological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Sciences </a:t>
                      </a:r>
                      <a:r>
                        <a:rPr lang="fi-FI" sz="10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including</a:t>
                      </a: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Human Biology and Physics or Chemistry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3182204812"/>
                  </a:ext>
                </a:extLst>
              </a:tr>
              <a:tr h="4697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Medical Physics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KUOPIO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Science or Engineering including </a:t>
                      </a: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Physics and Mathematics. Computer Programming and Human Biology are considered an asset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611419290"/>
                  </a:ext>
                </a:extLst>
              </a:tr>
              <a:tr h="4004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Biomedicine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KUOPIO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10 000 €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Biochemistry, Cell Biology, Molecular Biology, Bioinformatics, Biomedicine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160603213"/>
                  </a:ext>
                </a:extLst>
              </a:tr>
              <a:tr h="57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Public Health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KUOPIO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10 000 €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Public Health, Medicine, Dentistry, Nutrition, Pharmacy, Psychology, Nursing, Midwifery, Veterinary Medicine, Environmental Sciences and Social Sciences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256898580"/>
                  </a:ext>
                </a:extLst>
              </a:tr>
              <a:tr h="9395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General Toxicology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800" b="1">
                          <a:solidFill>
                            <a:schemeClr val="tx1"/>
                          </a:solidFill>
                          <a:latin typeface="Myriad Pro Cond"/>
                        </a:rPr>
                        <a:t>KUOPIO</a:t>
                      </a:r>
                      <a:endParaRPr lang="fi-FI" sz="8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8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10 000 €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1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Medicine, Biology, Biosciences, Veterinary Medicine, Dentistry, Environmental Sciences, Animal Physiology, Pharmacy, Biochemistry and Chemistry. Studies in Human Anatomy, Physiology, Pharmacology and Toxicology are mandatory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4332211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403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0" y="-207815"/>
            <a:ext cx="12192000" cy="71090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sp>
        <p:nvSpPr>
          <p:cNvPr id="12" name="Suorakulmio 6">
            <a:extLst>
              <a:ext uri="{FF2B5EF4-FFF2-40B4-BE49-F238E27FC236}">
                <a16:creationId xmlns:a16="http://schemas.microsoft.com/office/drawing/2014/main" xmlns="" id="{9BFA9603-50ED-4FFE-8BC3-6AB6C24CF50D}"/>
              </a:ext>
            </a:extLst>
          </p:cNvPr>
          <p:cNvSpPr/>
          <p:nvPr/>
        </p:nvSpPr>
        <p:spPr>
          <a:xfrm>
            <a:off x="-1" y="-207815"/>
            <a:ext cx="6094443" cy="3551516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BFEB3B3-38D1-4AC6-962F-C050F14CE474}"/>
              </a:ext>
            </a:extLst>
          </p:cNvPr>
          <p:cNvSpPr txBox="1">
            <a:spLocks/>
          </p:cNvSpPr>
          <p:nvPr/>
        </p:nvSpPr>
        <p:spPr>
          <a:xfrm>
            <a:off x="789032" y="291759"/>
            <a:ext cx="4513262" cy="2552368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7200" b="1">
                <a:latin typeface="Myriad Pro Cond"/>
              </a:rPr>
              <a:t>4</a:t>
            </a:r>
            <a:r>
              <a:rPr lang="fi-FI" sz="3240" b="1">
                <a:latin typeface="Myriad Pro Cond"/>
              </a:rPr>
              <a:t> </a:t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FORESTRY + ENVIRONMENTAL POLICY AND LAW PROGRAMMES</a:t>
            </a:r>
            <a:endParaRPr lang="fi-FI" sz="2880" b="1">
              <a:solidFill>
                <a:schemeClr val="bg1"/>
              </a:solidFill>
              <a:latin typeface="Myriad Pro Cond" panose="020B05060304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17" name="Tekstiruutu 15">
            <a:extLst>
              <a:ext uri="{FF2B5EF4-FFF2-40B4-BE49-F238E27FC236}">
                <a16:creationId xmlns:a16="http://schemas.microsoft.com/office/drawing/2014/main" xmlns="" id="{528F240E-5603-4F8E-BF17-C382EB484E4A}"/>
              </a:ext>
            </a:extLst>
          </p:cNvPr>
          <p:cNvSpPr txBox="1"/>
          <p:nvPr/>
        </p:nvSpPr>
        <p:spPr>
          <a:xfrm>
            <a:off x="1222595" y="4300695"/>
            <a:ext cx="3649253" cy="16435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40" b="1">
                <a:latin typeface="LinoLetter Std Italic"/>
              </a:rPr>
              <a:t>UEF´s Top Fields of Research</a:t>
            </a:r>
            <a:r>
              <a:rPr lang="en-US" sz="1440">
                <a:latin typeface="LinoLetter Std Italic"/>
              </a:rPr>
              <a:t/>
            </a:r>
            <a:br>
              <a:rPr lang="en-US" sz="1440">
                <a:latin typeface="LinoLetter Std Italic"/>
              </a:rPr>
            </a:br>
            <a:r>
              <a:rPr lang="en-US" sz="1440">
                <a:latin typeface="LinoLetter Std Italic"/>
              </a:rPr>
              <a:t>Atmospheric science (42 in ARWU // Nursing (76-100 in ARWU) // Dentistry and Oral Sciences (101-150 in ARWU) // Biological sciences (101-150 in ARWU) // Forestry (151-200 in QS) // Hospitality and Tourism (151-200 in ARWU) </a:t>
            </a:r>
            <a:endParaRPr lang="en-US" sz="1440" i="1">
              <a:latin typeface="LinoLetter Std Italic"/>
            </a:endParaRPr>
          </a:p>
        </p:txBody>
      </p:sp>
      <p:pic>
        <p:nvPicPr>
          <p:cNvPr id="4" name="Kuva 3" descr="Kuva, joka sisältää kohteen henkilö, nainen, sisä, rakennus&#10;&#10;Kuvaus luotu automaattisesti">
            <a:extLst>
              <a:ext uri="{FF2B5EF4-FFF2-40B4-BE49-F238E27FC236}">
                <a16:creationId xmlns:a16="http://schemas.microsoft.com/office/drawing/2014/main" xmlns="" id="{C04FC743-28C9-44C0-8CF3-90D05B33BB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1" b="2088"/>
          <a:stretch/>
        </p:blipFill>
        <p:spPr>
          <a:xfrm>
            <a:off x="6091327" y="-207816"/>
            <a:ext cx="6097558" cy="3698545"/>
          </a:xfrm>
          <a:prstGeom prst="rect">
            <a:avLst/>
          </a:prstGeom>
        </p:spPr>
      </p:pic>
      <p:sp>
        <p:nvSpPr>
          <p:cNvPr id="10" name="Suorakulmio 6">
            <a:extLst>
              <a:ext uri="{FF2B5EF4-FFF2-40B4-BE49-F238E27FC236}">
                <a16:creationId xmlns:a16="http://schemas.microsoft.com/office/drawing/2014/main" xmlns="" id="{76A39C44-A2CD-4D91-BE80-C66EADDC0E12}"/>
              </a:ext>
            </a:extLst>
          </p:cNvPr>
          <p:cNvSpPr/>
          <p:nvPr/>
        </p:nvSpPr>
        <p:spPr>
          <a:xfrm>
            <a:off x="6094442" y="3343700"/>
            <a:ext cx="6094443" cy="3557518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9BA8CDF-1C3D-45E0-8ADB-5076939CDC3F}"/>
              </a:ext>
            </a:extLst>
          </p:cNvPr>
          <p:cNvSpPr txBox="1">
            <a:spLocks/>
          </p:cNvSpPr>
          <p:nvPr/>
        </p:nvSpPr>
        <p:spPr>
          <a:xfrm>
            <a:off x="6883475" y="4747717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1920" b="1">
                <a:solidFill>
                  <a:schemeClr val="bg1"/>
                </a:solidFill>
                <a:latin typeface="Myriad Pro Cond"/>
              </a:rPr>
              <a:t>ENVIRONMENTAL POLICY &amp; LAW // FORESTRY // </a:t>
            </a:r>
            <a:endParaRPr lang="fi-FI" sz="192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25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177421" y="77337"/>
            <a:ext cx="11503110" cy="68420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A31D9F92-DDD1-4A31-B20C-B81610C38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39697"/>
              </p:ext>
            </p:extLst>
          </p:nvPr>
        </p:nvGraphicFramePr>
        <p:xfrm>
          <a:off x="878583" y="1443712"/>
          <a:ext cx="10631099" cy="284073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2092">
                  <a:extLst>
                    <a:ext uri="{9D8B030D-6E8A-4147-A177-3AD203B41FA5}">
                      <a16:colId xmlns:a16="http://schemas.microsoft.com/office/drawing/2014/main" xmlns="" val="2735731571"/>
                    </a:ext>
                  </a:extLst>
                </a:gridCol>
                <a:gridCol w="1248124">
                  <a:extLst>
                    <a:ext uri="{9D8B030D-6E8A-4147-A177-3AD203B41FA5}">
                      <a16:colId xmlns:a16="http://schemas.microsoft.com/office/drawing/2014/main" xmlns="" val="357409802"/>
                    </a:ext>
                  </a:extLst>
                </a:gridCol>
                <a:gridCol w="1677308">
                  <a:extLst>
                    <a:ext uri="{9D8B030D-6E8A-4147-A177-3AD203B41FA5}">
                      <a16:colId xmlns:a16="http://schemas.microsoft.com/office/drawing/2014/main" xmlns="" val="2962636944"/>
                    </a:ext>
                  </a:extLst>
                </a:gridCol>
                <a:gridCol w="1213087">
                  <a:extLst>
                    <a:ext uri="{9D8B030D-6E8A-4147-A177-3AD203B41FA5}">
                      <a16:colId xmlns:a16="http://schemas.microsoft.com/office/drawing/2014/main" xmlns="" val="2996819879"/>
                    </a:ext>
                  </a:extLst>
                </a:gridCol>
                <a:gridCol w="3290488">
                  <a:extLst>
                    <a:ext uri="{9D8B030D-6E8A-4147-A177-3AD203B41FA5}">
                      <a16:colId xmlns:a16="http://schemas.microsoft.com/office/drawing/2014/main" xmlns="" val="3746142643"/>
                    </a:ext>
                  </a:extLst>
                </a:gridCol>
              </a:tblGrid>
              <a:tr h="512064">
                <a:tc>
                  <a:txBody>
                    <a:bodyPr/>
                    <a:lstStyle/>
                    <a:p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// PROGRAMMES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CAMPUS</a:t>
                      </a:r>
                      <a:endParaRPr lang="fi-FI" sz="1300">
                        <a:solidFill>
                          <a:schemeClr val="bg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TUITION FEE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WAIVER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 kern="1200">
                          <a:solidFill>
                            <a:schemeClr val="bg1"/>
                          </a:solidFill>
                          <a:latin typeface="Myriad Pro Cond"/>
                          <a:ea typeface="+mn-ea"/>
                          <a:cs typeface="+mn-cs"/>
                        </a:rPr>
                        <a:t>BACHELOR’S DEGREE OR EQUIVALENT</a:t>
                      </a:r>
                      <a:endParaRPr lang="fi-FI" sz="1300"/>
                    </a:p>
                    <a:p>
                      <a:endParaRPr lang="fi-FI" sz="1300"/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638720292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Joint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Nordic Master Programme in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Environmental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Law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 kern="1200">
                          <a:solidFill>
                            <a:schemeClr val="tx1"/>
                          </a:solidFill>
                          <a:latin typeface="Myriad Pro Cond"/>
                          <a:ea typeface="+mn-ea"/>
                          <a:cs typeface="+mn-cs"/>
                        </a:rPr>
                        <a:t>JOENSUU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50 %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Min 90 ECTS in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legal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science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3891638032"/>
                  </a:ext>
                </a:extLst>
              </a:tr>
              <a:tr h="445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Forestry</a:t>
                      </a:r>
                      <a:endParaRPr lang="fi-FI" sz="1200" b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 kern="1200">
                          <a:solidFill>
                            <a:schemeClr val="tx1"/>
                          </a:solidFill>
                          <a:latin typeface="Myriad Pro Cond"/>
                          <a:ea typeface="+mn-ea"/>
                          <a:cs typeface="+mn-cs"/>
                        </a:rPr>
                        <a:t>JOENSUU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b="1" kern="1200">
                        <a:solidFill>
                          <a:schemeClr val="tx1"/>
                        </a:solidFill>
                        <a:latin typeface="Myriad Pro Cond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Forest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Sciences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41059685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008C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European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Forestry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(Erasmus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Mundus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 kern="1200">
                          <a:solidFill>
                            <a:schemeClr val="tx1"/>
                          </a:solidFill>
                          <a:latin typeface="Myriad Pro Cond"/>
                          <a:ea typeface="+mn-ea"/>
                          <a:cs typeface="+mn-cs"/>
                        </a:rPr>
                        <a:t>JOENSUU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b="1" kern="1200">
                        <a:solidFill>
                          <a:schemeClr val="tx1"/>
                        </a:solidFill>
                        <a:latin typeface="Myriad Pro Cond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8 500 €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Full and partial scholarships available​</a:t>
                      </a:r>
                      <a:endParaRPr lang="fi-FI" sz="10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Forestry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214782510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008C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Environmental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Policy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 and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/>
                          <a:ea typeface="+mn-ea"/>
                          <a:cs typeface="+mn-cs"/>
                        </a:rPr>
                        <a:t>Law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 kern="1200">
                          <a:solidFill>
                            <a:schemeClr val="tx1"/>
                          </a:solidFill>
                          <a:latin typeface="Myriad Pro Cond"/>
                          <a:ea typeface="+mn-ea"/>
                          <a:cs typeface="+mn-cs"/>
                        </a:rPr>
                        <a:t>JOENSUU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 b="1" kern="1200">
                        <a:solidFill>
                          <a:schemeClr val="tx1"/>
                        </a:solidFill>
                        <a:latin typeface="Myriad Pro Cond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Environmental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Sciences,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Social-scientific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Environmental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studies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, Natural Sciences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or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Environmental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Engineering,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appropriate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field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in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Social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Science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or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/>
                          <a:ea typeface="+mn-ea"/>
                          <a:cs typeface="+mn-cs"/>
                        </a:rPr>
                        <a:t>Law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389405197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B76993-ED54-4347-B64B-9A2CC0C1C9ED}"/>
              </a:ext>
            </a:extLst>
          </p:cNvPr>
          <p:cNvSpPr/>
          <p:nvPr/>
        </p:nvSpPr>
        <p:spPr>
          <a:xfrm>
            <a:off x="878583" y="298783"/>
            <a:ext cx="1000798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920" b="1">
                <a:solidFill>
                  <a:schemeClr val="accent4">
                    <a:lumMod val="65000"/>
                    <a:lumOff val="35000"/>
                  </a:schemeClr>
                </a:solidFill>
                <a:latin typeface="Myriad Pro Cond"/>
              </a:rPr>
              <a:t/>
            </a:r>
            <a:br>
              <a:rPr lang="fi-FI" sz="1920" b="1">
                <a:solidFill>
                  <a:schemeClr val="accent4">
                    <a:lumMod val="65000"/>
                    <a:lumOff val="35000"/>
                  </a:schemeClr>
                </a:solidFill>
                <a:latin typeface="Myriad Pro Cond"/>
              </a:rPr>
            </a:br>
            <a:r>
              <a:rPr lang="fi-FI" sz="2400" b="1">
                <a:latin typeface="Myriad Pro Cond"/>
              </a:rPr>
              <a:t>FORESTRY + ENVIRONMENTAL POLICY AND LAW PROGRAMMES</a:t>
            </a:r>
            <a:endParaRPr lang="fi-FI" sz="2400" b="1">
              <a:latin typeface="Myriad Pro Cond" panose="020B0506030403020204" pitchFamily="34" charset="0"/>
            </a:endParaRPr>
          </a:p>
          <a:p>
            <a:endParaRPr lang="fi-FI" sz="2400" b="1">
              <a:solidFill>
                <a:schemeClr val="accent4">
                  <a:lumMod val="65000"/>
                  <a:lumOff val="35000"/>
                </a:schemeClr>
              </a:solidFill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50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069170" cy="689666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sp>
        <p:nvSpPr>
          <p:cNvPr id="12" name="Suorakulmio 6">
            <a:extLst>
              <a:ext uri="{FF2B5EF4-FFF2-40B4-BE49-F238E27FC236}">
                <a16:creationId xmlns:a16="http://schemas.microsoft.com/office/drawing/2014/main" xmlns="" id="{9BFA9603-50ED-4FFE-8BC3-6AB6C24CF50D}"/>
              </a:ext>
            </a:extLst>
          </p:cNvPr>
          <p:cNvSpPr/>
          <p:nvPr/>
        </p:nvSpPr>
        <p:spPr>
          <a:xfrm>
            <a:off x="-1" y="0"/>
            <a:ext cx="6087523" cy="3410533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BFEB3B3-38D1-4AC6-962F-C050F14CE474}"/>
              </a:ext>
            </a:extLst>
          </p:cNvPr>
          <p:cNvSpPr txBox="1">
            <a:spLocks/>
          </p:cNvSpPr>
          <p:nvPr/>
        </p:nvSpPr>
        <p:spPr>
          <a:xfrm>
            <a:off x="787130" y="417610"/>
            <a:ext cx="4513262" cy="257531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7200" b="1">
                <a:latin typeface="Myriad Pro Cond"/>
              </a:rPr>
              <a:t>2</a:t>
            </a:r>
            <a:r>
              <a:rPr lang="fi-FI" sz="3240" b="1">
                <a:latin typeface="Myriad Pro Cond"/>
              </a:rPr>
              <a:t> </a:t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INTERNATIONAL BUSINESS, SALES AND TOURISM PROGRAMMES</a:t>
            </a: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8" name="Suorakulmio 6">
            <a:extLst>
              <a:ext uri="{FF2B5EF4-FFF2-40B4-BE49-F238E27FC236}">
                <a16:creationId xmlns:a16="http://schemas.microsoft.com/office/drawing/2014/main" xmlns="" id="{44D9A4BF-FF0C-4DDD-9270-B9D99356B168}"/>
              </a:ext>
            </a:extLst>
          </p:cNvPr>
          <p:cNvSpPr/>
          <p:nvPr/>
        </p:nvSpPr>
        <p:spPr>
          <a:xfrm>
            <a:off x="6087522" y="3410533"/>
            <a:ext cx="6104477" cy="3486136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0" name="Tekstiruutu 15">
            <a:extLst>
              <a:ext uri="{FF2B5EF4-FFF2-40B4-BE49-F238E27FC236}">
                <a16:creationId xmlns:a16="http://schemas.microsoft.com/office/drawing/2014/main" xmlns="" id="{7F0BF30A-CE5B-48D3-B7EF-7ABB10FFD56D}"/>
              </a:ext>
            </a:extLst>
          </p:cNvPr>
          <p:cNvSpPr txBox="1"/>
          <p:nvPr/>
        </p:nvSpPr>
        <p:spPr>
          <a:xfrm>
            <a:off x="1219133" y="4576248"/>
            <a:ext cx="3649253" cy="9787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40" i="1">
                <a:latin typeface="LinoLetter Std Italic"/>
              </a:rPr>
              <a:t>“Master's Degree Programme in Tourism Marketing and Management is not only about making money; we aim to make tourism better.”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EC06DFF7-1EA4-40F9-BC97-14F0C59AE34A}"/>
              </a:ext>
            </a:extLst>
          </p:cNvPr>
          <p:cNvSpPr txBox="1">
            <a:spLocks/>
          </p:cNvSpPr>
          <p:nvPr/>
        </p:nvSpPr>
        <p:spPr>
          <a:xfrm>
            <a:off x="6885831" y="4355418"/>
            <a:ext cx="4513262" cy="1420390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1920" b="1">
                <a:solidFill>
                  <a:schemeClr val="bg1"/>
                </a:solidFill>
                <a:latin typeface="Myriad Pro Cond"/>
              </a:rPr>
              <a:t>TOURISM MARKETING AND MANAGEMENT</a:t>
            </a:r>
            <a:r>
              <a:rPr lang="fi-FI" sz="1920" b="1">
                <a:solidFill>
                  <a:schemeClr val="bg1"/>
                </a:solidFill>
                <a:latin typeface="Myriad Pro Cond" panose="020B0506030403020204" pitchFamily="34" charset="0"/>
              </a:rPr>
              <a:t> </a:t>
            </a:r>
            <a:br>
              <a:rPr lang="fi-FI" sz="1920" b="1">
                <a:solidFill>
                  <a:schemeClr val="bg1"/>
                </a:solidFill>
                <a:latin typeface="Myriad Pro Cond" panose="020B0506030403020204" pitchFamily="34" charset="0"/>
              </a:rPr>
            </a:br>
            <a:r>
              <a:rPr lang="fi-FI" sz="1920" b="1">
                <a:solidFill>
                  <a:schemeClr val="bg1"/>
                </a:solidFill>
                <a:latin typeface="Myriad Pro Cond" panose="020B0506030403020204" pitchFamily="34" charset="0"/>
              </a:rPr>
              <a:t>&amp; </a:t>
            </a:r>
            <a:br>
              <a:rPr lang="fi-FI" sz="1920" b="1">
                <a:solidFill>
                  <a:schemeClr val="bg1"/>
                </a:solidFill>
                <a:latin typeface="Myriad Pro Cond" panose="020B0506030403020204" pitchFamily="34" charset="0"/>
              </a:rPr>
            </a:br>
            <a:r>
              <a:rPr lang="fi-FI" sz="1920" b="1">
                <a:solidFill>
                  <a:schemeClr val="bg1"/>
                </a:solidFill>
                <a:latin typeface="Myriad Pro Cond" panose="020B0506030403020204" pitchFamily="34" charset="0"/>
              </a:rPr>
              <a:t>INTERNATIONAL BUSINESS SALES AND MANAGEMENT</a:t>
            </a:r>
            <a:endParaRPr lang="fi-FI" sz="192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3" name="Kuva 2" descr="Kuva, joka sisältää kohteen ulko, henkilö, ruoho, seisominen&#10;&#10;Kuvaus luotu automaattisesti">
            <a:extLst>
              <a:ext uri="{FF2B5EF4-FFF2-40B4-BE49-F238E27FC236}">
                <a16:creationId xmlns:a16="http://schemas.microsoft.com/office/drawing/2014/main" xmlns="" id="{B4B4BA77-EBF0-40EF-9F14-E4420EB2CE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4" b="3456"/>
          <a:stretch/>
        </p:blipFill>
        <p:spPr>
          <a:xfrm>
            <a:off x="6087521" y="-205902"/>
            <a:ext cx="6104479" cy="361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04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144117" y="1"/>
            <a:ext cx="11887200" cy="6940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A31D9F92-DDD1-4A31-B20C-B81610C38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734923"/>
              </p:ext>
            </p:extLst>
          </p:nvPr>
        </p:nvGraphicFramePr>
        <p:xfrm>
          <a:off x="878583" y="2407706"/>
          <a:ext cx="10631099" cy="15788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2092">
                  <a:extLst>
                    <a:ext uri="{9D8B030D-6E8A-4147-A177-3AD203B41FA5}">
                      <a16:colId xmlns:a16="http://schemas.microsoft.com/office/drawing/2014/main" xmlns="" val="2735731571"/>
                    </a:ext>
                  </a:extLst>
                </a:gridCol>
                <a:gridCol w="1248124">
                  <a:extLst>
                    <a:ext uri="{9D8B030D-6E8A-4147-A177-3AD203B41FA5}">
                      <a16:colId xmlns:a16="http://schemas.microsoft.com/office/drawing/2014/main" xmlns="" val="357409802"/>
                    </a:ext>
                  </a:extLst>
                </a:gridCol>
                <a:gridCol w="1677308">
                  <a:extLst>
                    <a:ext uri="{9D8B030D-6E8A-4147-A177-3AD203B41FA5}">
                      <a16:colId xmlns:a16="http://schemas.microsoft.com/office/drawing/2014/main" xmlns="" val="2962636944"/>
                    </a:ext>
                  </a:extLst>
                </a:gridCol>
                <a:gridCol w="1213087">
                  <a:extLst>
                    <a:ext uri="{9D8B030D-6E8A-4147-A177-3AD203B41FA5}">
                      <a16:colId xmlns:a16="http://schemas.microsoft.com/office/drawing/2014/main" xmlns="" val="2996819879"/>
                    </a:ext>
                  </a:extLst>
                </a:gridCol>
                <a:gridCol w="3290488">
                  <a:extLst>
                    <a:ext uri="{9D8B030D-6E8A-4147-A177-3AD203B41FA5}">
                      <a16:colId xmlns:a16="http://schemas.microsoft.com/office/drawing/2014/main" xmlns="" val="3746142643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// PROGRAMMES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CAMPUS</a:t>
                      </a:r>
                      <a:endParaRPr lang="fi-FI" sz="1300">
                        <a:solidFill>
                          <a:schemeClr val="bg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TUITION FEE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WAIVER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r>
                        <a:rPr lang="fi-FI" sz="1300" b="1" kern="1200">
                          <a:solidFill>
                            <a:schemeClr val="bg1"/>
                          </a:solidFill>
                          <a:latin typeface="Myriad Pro Cond"/>
                          <a:ea typeface="+mn-ea"/>
                          <a:cs typeface="+mn-cs"/>
                        </a:rPr>
                        <a:t>BACHELOR’S DEGREE OR EQUIVALENT</a:t>
                      </a:r>
                      <a:endParaRPr lang="fi-FI" sz="1300"/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638720292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Tourism</a:t>
                      </a:r>
                      <a:r>
                        <a:rPr lang="fi-FI" sz="1200" b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 Marketing and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 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50 %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Tourism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or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Business </a:t>
                      </a:r>
                    </a:p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(min 60 ECTS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tourism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and/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or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business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studies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410596855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008C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International Business and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Sales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Management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 kern="1200">
                          <a:solidFill>
                            <a:schemeClr val="tx1"/>
                          </a:solidFill>
                          <a:latin typeface="Myriad Pro Cond"/>
                          <a:ea typeface="+mn-ea"/>
                          <a:cs typeface="+mn-cs"/>
                        </a:rPr>
                        <a:t>KUOPIO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50 %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Business </a:t>
                      </a:r>
                    </a:p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(min 60 ECTS business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studies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21478251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0EE7BFD-FF73-4BA8-A36B-208AA69E3141}"/>
              </a:ext>
            </a:extLst>
          </p:cNvPr>
          <p:cNvSpPr/>
          <p:nvPr/>
        </p:nvSpPr>
        <p:spPr>
          <a:xfrm>
            <a:off x="878583" y="751992"/>
            <a:ext cx="732276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1920" b="1">
                <a:latin typeface="Myriad Pro Cond"/>
              </a:rPr>
              <a:t/>
            </a:r>
            <a:br>
              <a:rPr lang="fi-FI" sz="1920" b="1">
                <a:latin typeface="Myriad Pro Cond"/>
              </a:rPr>
            </a:br>
            <a:r>
              <a:rPr lang="fi-FI" sz="2400" b="1">
                <a:latin typeface="Myriad Pro Cond"/>
              </a:rPr>
              <a:t>INTERNATIONAL BUSINESS, SALES AND TOURISM PROGRAMMES</a:t>
            </a:r>
            <a:endParaRPr lang="fi-FI" sz="2400" b="1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11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0" y="-124892"/>
            <a:ext cx="12192000" cy="701768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sp>
        <p:nvSpPr>
          <p:cNvPr id="12" name="Suorakulmio 6">
            <a:extLst>
              <a:ext uri="{FF2B5EF4-FFF2-40B4-BE49-F238E27FC236}">
                <a16:creationId xmlns:a16="http://schemas.microsoft.com/office/drawing/2014/main" xmlns="" id="{9BFA9603-50ED-4FFE-8BC3-6AB6C24CF50D}"/>
              </a:ext>
            </a:extLst>
          </p:cNvPr>
          <p:cNvSpPr/>
          <p:nvPr/>
        </p:nvSpPr>
        <p:spPr>
          <a:xfrm>
            <a:off x="0" y="-162396"/>
            <a:ext cx="5999424" cy="3546344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BFEB3B3-38D1-4AC6-962F-C050F14CE474}"/>
              </a:ext>
            </a:extLst>
          </p:cNvPr>
          <p:cNvSpPr txBox="1">
            <a:spLocks/>
          </p:cNvSpPr>
          <p:nvPr/>
        </p:nvSpPr>
        <p:spPr>
          <a:xfrm>
            <a:off x="743081" y="336581"/>
            <a:ext cx="4513262" cy="2548390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solidFill>
                  <a:schemeClr val="tx1">
                    <a:lumMod val="75000"/>
                    <a:lumOff val="25000"/>
                  </a:schemeClr>
                </a:solidFill>
                <a:latin typeface="Myriad Pro Cond"/>
              </a:rPr>
              <a:t> </a:t>
            </a:r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7200" b="1">
                <a:latin typeface="Myriad Pro Cond"/>
              </a:rPr>
              <a:t>5</a:t>
            </a:r>
            <a:r>
              <a:rPr lang="fi-FI" sz="3240" b="1">
                <a:latin typeface="Myriad Pro Cond"/>
              </a:rPr>
              <a:t> </a:t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EDUCATION, LINGUISTICS AND ENGLISH LANGUAGE PROGRAMMES</a:t>
            </a: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17" name="Tekstiruutu 15">
            <a:extLst>
              <a:ext uri="{FF2B5EF4-FFF2-40B4-BE49-F238E27FC236}">
                <a16:creationId xmlns:a16="http://schemas.microsoft.com/office/drawing/2014/main" xmlns="" id="{528F240E-5603-4F8E-BF17-C382EB484E4A}"/>
              </a:ext>
            </a:extLst>
          </p:cNvPr>
          <p:cNvSpPr txBox="1"/>
          <p:nvPr/>
        </p:nvSpPr>
        <p:spPr>
          <a:xfrm>
            <a:off x="1175085" y="4427404"/>
            <a:ext cx="3649253" cy="14219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40" i="1">
                <a:latin typeface="LinoLetter Std Italic"/>
              </a:rPr>
              <a:t>Development of learning environments is UEF´s one of most important goals – the best in Finland!</a:t>
            </a:r>
            <a:br>
              <a:rPr lang="en-US" sz="1440" i="1">
                <a:latin typeface="LinoLetter Std Italic"/>
              </a:rPr>
            </a:br>
            <a:r>
              <a:rPr lang="en-US" sz="1440" i="1">
                <a:latin typeface="LinoLetter Std Italic"/>
              </a:rPr>
              <a:t/>
            </a:r>
            <a:br>
              <a:rPr lang="en-US" sz="1440" i="1">
                <a:latin typeface="LinoLetter Std Italic"/>
              </a:rPr>
            </a:br>
            <a:r>
              <a:rPr lang="en-US" sz="1440" i="1">
                <a:latin typeface="LinoLetter Std Italic"/>
              </a:rPr>
              <a:t>Learning methods: i.e. Flipped learning, digital learning and flexible pedagogical solutions</a:t>
            </a:r>
          </a:p>
        </p:txBody>
      </p:sp>
      <p:sp>
        <p:nvSpPr>
          <p:cNvPr id="11" name="Suorakulmio 6">
            <a:extLst>
              <a:ext uri="{FF2B5EF4-FFF2-40B4-BE49-F238E27FC236}">
                <a16:creationId xmlns:a16="http://schemas.microsoft.com/office/drawing/2014/main" xmlns="" id="{865D781D-41F4-4077-98BA-7836D8809ABD}"/>
              </a:ext>
            </a:extLst>
          </p:cNvPr>
          <p:cNvSpPr/>
          <p:nvPr/>
        </p:nvSpPr>
        <p:spPr>
          <a:xfrm>
            <a:off x="5999424" y="3383948"/>
            <a:ext cx="6192576" cy="3508840"/>
          </a:xfrm>
          <a:prstGeom prst="rect">
            <a:avLst/>
          </a:prstGeom>
          <a:solidFill>
            <a:srgbClr val="009FB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6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F3AD451-A628-46F8-B0F3-AF5FD02D3334}"/>
              </a:ext>
            </a:extLst>
          </p:cNvPr>
          <p:cNvSpPr txBox="1">
            <a:spLocks/>
          </p:cNvSpPr>
          <p:nvPr/>
        </p:nvSpPr>
        <p:spPr>
          <a:xfrm>
            <a:off x="6839081" y="4763627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80" b="1">
                <a:solidFill>
                  <a:schemeClr val="bg1"/>
                </a:solidFill>
                <a:latin typeface="Myriad Pro Cond"/>
              </a:rPr>
              <a:t>VERSATILE LEARNING ENVIRONMENTS</a:t>
            </a: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pic>
        <p:nvPicPr>
          <p:cNvPr id="3" name="Kuva 2" descr="Kuva, joka sisältää kohteen pöytä, henkilö, rakennus, ikkuna&#10;&#10;Kuvaus luotu automaattisesti">
            <a:extLst>
              <a:ext uri="{FF2B5EF4-FFF2-40B4-BE49-F238E27FC236}">
                <a16:creationId xmlns:a16="http://schemas.microsoft.com/office/drawing/2014/main" xmlns="" id="{D228FC57-56C2-4FF5-B0B9-CCEBAC43F7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b="7979"/>
          <a:stretch/>
        </p:blipFill>
        <p:spPr>
          <a:xfrm>
            <a:off x="5999424" y="-162396"/>
            <a:ext cx="6192576" cy="354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DC6DE2D3-0F8B-4E5D-BC23-3AD9EC780F71}"/>
              </a:ext>
            </a:extLst>
          </p:cNvPr>
          <p:cNvSpPr txBox="1">
            <a:spLocks/>
          </p:cNvSpPr>
          <p:nvPr/>
        </p:nvSpPr>
        <p:spPr>
          <a:xfrm>
            <a:off x="6727438" y="6702225"/>
            <a:ext cx="4513262" cy="749482"/>
          </a:xfrm>
          <a:prstGeom prst="rect">
            <a:avLst/>
          </a:prstGeom>
        </p:spPr>
        <p:txBody>
          <a:bodyPr vert="horz" lIns="82296" tIns="41148" rIns="82296" bIns="41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40" b="1">
                <a:latin typeface="Myriad Pro Cond"/>
              </a:rPr>
              <a:t/>
            </a:r>
            <a:br>
              <a:rPr lang="fi-FI" sz="3240" b="1">
                <a:latin typeface="Myriad Pro Cond"/>
              </a:rPr>
            </a:br>
            <a:r>
              <a:rPr lang="fi-FI" sz="2880" b="1">
                <a:solidFill>
                  <a:schemeClr val="bg1"/>
                </a:solidFill>
                <a:latin typeface="Myriad Pro Cond"/>
              </a:rPr>
              <a:t>NOW! </a:t>
            </a:r>
          </a:p>
          <a:p>
            <a:r>
              <a:rPr lang="fi-FI" sz="1680" b="1">
                <a:solidFill>
                  <a:schemeClr val="bg1"/>
                </a:solidFill>
                <a:latin typeface="Myriad Pro Cond"/>
              </a:rPr>
              <a:t/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APPLICATION PERIOD IS </a:t>
            </a:r>
            <a:br>
              <a:rPr lang="fi-FI" sz="1680" b="1">
                <a:solidFill>
                  <a:schemeClr val="bg1"/>
                </a:solidFill>
                <a:latin typeface="Myriad Pro Cond"/>
              </a:rPr>
            </a:br>
            <a:r>
              <a:rPr lang="fi-FI" sz="1680" b="1">
                <a:solidFill>
                  <a:schemeClr val="bg1"/>
                </a:solidFill>
                <a:latin typeface="Myriad Pro Cond"/>
              </a:rPr>
              <a:t>OPEN 2 DECEMBER – 22 JANUARY</a:t>
            </a:r>
            <a:endParaRPr lang="fi-FI" sz="1680" b="1">
              <a:solidFill>
                <a:schemeClr val="bg1"/>
              </a:solidFill>
              <a:latin typeface="Myriad Pro Cond" panose="020B0506030403020204" pitchFamily="34" charset="0"/>
            </a:endParaRPr>
          </a:p>
          <a:p>
            <a:r>
              <a:rPr lang="fi-FI" sz="3240">
                <a:latin typeface="Myriad Pro Cond" panose="020B0506030403020204" pitchFamily="34" charset="0"/>
              </a:rPr>
              <a:t/>
            </a:r>
            <a:br>
              <a:rPr lang="fi-FI" sz="3240">
                <a:latin typeface="Myriad Pro Cond" panose="020B0506030403020204" pitchFamily="34" charset="0"/>
              </a:rPr>
            </a:br>
            <a:endParaRPr lang="fi-FI" sz="3240">
              <a:solidFill>
                <a:schemeClr val="tx1">
                  <a:lumMod val="75000"/>
                  <a:lumOff val="25000"/>
                </a:schemeClr>
              </a:solidFill>
              <a:latin typeface="Myriad Pro Cond" panose="020B0506030403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57793F8A-8221-44D4-96A1-76FE7DCD2EE2}"/>
              </a:ext>
            </a:extLst>
          </p:cNvPr>
          <p:cNvSpPr txBox="1">
            <a:spLocks/>
          </p:cNvSpPr>
          <p:nvPr/>
        </p:nvSpPr>
        <p:spPr bwMode="auto">
          <a:xfrm>
            <a:off x="154056" y="1"/>
            <a:ext cx="11941865" cy="69409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FontTx/>
              <a:buNone/>
              <a:defRPr sz="1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651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>
                <a:solidFill>
                  <a:srgbClr val="353535"/>
                </a:solidFill>
                <a:latin typeface="+mn-lt"/>
              </a:defRPr>
            </a:lvl2pPr>
            <a:lvl3pPr marL="984250" indent="-177800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•"/>
              <a:defRPr sz="1600">
                <a:solidFill>
                  <a:srgbClr val="353535"/>
                </a:solidFill>
                <a:latin typeface="+mn-lt"/>
              </a:defRPr>
            </a:lvl3pPr>
            <a:lvl4pPr marL="1338263" indent="-174625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–"/>
              <a:defRPr sz="1400">
                <a:solidFill>
                  <a:srgbClr val="353535"/>
                </a:solidFill>
                <a:latin typeface="+mn-lt"/>
              </a:defRPr>
            </a:lvl4pPr>
            <a:lvl5pPr marL="1706563" indent="-188913" algn="l" rtl="0" eaLnBrk="0" fontAlgn="base" hangingPunct="0">
              <a:spcBef>
                <a:spcPct val="0"/>
              </a:spcBef>
              <a:spcAft>
                <a:spcPct val="30000"/>
              </a:spcAft>
              <a:buClr>
                <a:schemeClr val="accent2"/>
              </a:buClr>
              <a:buChar char="»"/>
              <a:defRPr sz="1400">
                <a:solidFill>
                  <a:srgbClr val="353535"/>
                </a:solidFill>
                <a:latin typeface="+mn-lt"/>
              </a:defRPr>
            </a:lvl5pPr>
            <a:lvl6pPr marL="21637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6209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0781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535363" indent="-188913" algn="l" rtl="0" fontAlgn="base">
              <a:spcBef>
                <a:spcPct val="0"/>
              </a:spcBef>
              <a:spcAft>
                <a:spcPct val="3000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680" kern="0">
              <a:solidFill>
                <a:srgbClr val="009FB8"/>
              </a:solidFill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A31D9F92-DDD1-4A31-B20C-B81610C38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789844"/>
              </p:ext>
            </p:extLst>
          </p:nvPr>
        </p:nvGraphicFramePr>
        <p:xfrm>
          <a:off x="878583" y="1443712"/>
          <a:ext cx="10631099" cy="3005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02092">
                  <a:extLst>
                    <a:ext uri="{9D8B030D-6E8A-4147-A177-3AD203B41FA5}">
                      <a16:colId xmlns:a16="http://schemas.microsoft.com/office/drawing/2014/main" xmlns="" val="2735731571"/>
                    </a:ext>
                  </a:extLst>
                </a:gridCol>
                <a:gridCol w="1248124">
                  <a:extLst>
                    <a:ext uri="{9D8B030D-6E8A-4147-A177-3AD203B41FA5}">
                      <a16:colId xmlns:a16="http://schemas.microsoft.com/office/drawing/2014/main" xmlns="" val="357409802"/>
                    </a:ext>
                  </a:extLst>
                </a:gridCol>
                <a:gridCol w="1677308">
                  <a:extLst>
                    <a:ext uri="{9D8B030D-6E8A-4147-A177-3AD203B41FA5}">
                      <a16:colId xmlns:a16="http://schemas.microsoft.com/office/drawing/2014/main" xmlns="" val="2962636944"/>
                    </a:ext>
                  </a:extLst>
                </a:gridCol>
                <a:gridCol w="1213087">
                  <a:extLst>
                    <a:ext uri="{9D8B030D-6E8A-4147-A177-3AD203B41FA5}">
                      <a16:colId xmlns:a16="http://schemas.microsoft.com/office/drawing/2014/main" xmlns="" val="2996819879"/>
                    </a:ext>
                  </a:extLst>
                </a:gridCol>
                <a:gridCol w="3290488">
                  <a:extLst>
                    <a:ext uri="{9D8B030D-6E8A-4147-A177-3AD203B41FA5}">
                      <a16:colId xmlns:a16="http://schemas.microsoft.com/office/drawing/2014/main" xmlns="" val="3746142643"/>
                    </a:ext>
                  </a:extLst>
                </a:gridCol>
              </a:tblGrid>
              <a:tr h="445008">
                <a:tc>
                  <a:txBody>
                    <a:bodyPr/>
                    <a:lstStyle/>
                    <a:p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// PROGRAMMES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CAMPUS</a:t>
                      </a:r>
                      <a:endParaRPr lang="fi-FI" sz="1300">
                        <a:solidFill>
                          <a:schemeClr val="bg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TUITION FEE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>
                          <a:solidFill>
                            <a:schemeClr val="bg1"/>
                          </a:solidFill>
                          <a:latin typeface="Myriad Pro Cond"/>
                        </a:rPr>
                        <a:t>WAIVER</a:t>
                      </a:r>
                      <a:endParaRPr lang="fi-FI" sz="1300" b="0" i="0">
                        <a:solidFill>
                          <a:schemeClr val="bg1"/>
                        </a:solidFill>
                        <a:latin typeface="Ink Free" panose="03080402000500000000" pitchFamily="66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300" b="1" kern="1200">
                          <a:solidFill>
                            <a:schemeClr val="bg1"/>
                          </a:solidFill>
                          <a:latin typeface="Myriad Pro Cond"/>
                          <a:ea typeface="+mn-ea"/>
                          <a:cs typeface="+mn-cs"/>
                        </a:rPr>
                        <a:t>BACHELOR’S DEGREE OR EQUIVALENT</a:t>
                      </a:r>
                      <a:endParaRPr lang="fi-FI" sz="1300"/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638720292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Early Language Education for Intercultural Communication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Foreign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language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3891638032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</a:rPr>
                        <a:t>Pedagogy and Teaching for Sustainability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 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Applicable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Bachelor’s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degree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including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studies</a:t>
                      </a: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in </a:t>
                      </a:r>
                      <a:r>
                        <a:rPr lang="fi-FI" sz="1200" b="0" i="0" kern="0" err="1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education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410596855"/>
                  </a:ext>
                </a:extLst>
              </a:tr>
              <a:tr h="65836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008C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Clinical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Linguistics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(Erasmus </a:t>
                      </a: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Mundus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10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Full and partial scholarships available​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Speech and language pathology, Linguistics, Biomedical sciences, Psychology, Special education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214782510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008C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English Language and Culture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10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English Language and Literature, English Linguistics or English Translation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1389405197"/>
                  </a:ext>
                </a:extLst>
              </a:tr>
              <a:tr h="4754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rgbClr val="008C99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2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Linguistic</a:t>
                      </a:r>
                      <a:r>
                        <a:rPr kumimoji="0" lang="fi-FI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 Data Sciences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000" b="1">
                          <a:solidFill>
                            <a:schemeClr val="tx1"/>
                          </a:solidFill>
                          <a:latin typeface="Myriad Pro Cond"/>
                        </a:rPr>
                        <a:t>JOENSUU</a:t>
                      </a:r>
                      <a:endParaRPr lang="fi-FI" sz="1000">
                        <a:solidFill>
                          <a:schemeClr val="tx1"/>
                        </a:solidFill>
                        <a:latin typeface="Wingdings 2" panose="05020102010507070707" pitchFamily="18" charset="2"/>
                      </a:endParaRPr>
                    </a:p>
                    <a:p>
                      <a:pPr algn="ctr"/>
                      <a:endParaRPr lang="fi-FI" sz="1000">
                        <a:solidFill>
                          <a:schemeClr val="tx1"/>
                        </a:solidFill>
                      </a:endParaRP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8 000 €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70 %</a:t>
                      </a:r>
                    </a:p>
                  </a:txBody>
                  <a:tcPr marL="109728" marR="109728" marT="54864" marB="548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kern="0">
                          <a:solidFill>
                            <a:schemeClr val="tx1"/>
                          </a:solidFill>
                          <a:latin typeface="Myriad Pro" panose="020B0703030403020204" pitchFamily="34" charset="0"/>
                          <a:ea typeface="+mn-ea"/>
                          <a:cs typeface="+mn-cs"/>
                        </a:rPr>
                        <a:t>Linguistics, Language studies or Translation studies</a:t>
                      </a:r>
                      <a:endParaRPr lang="fi-FI" sz="1200" b="0" i="0" kern="0">
                        <a:solidFill>
                          <a:schemeClr val="tx1"/>
                        </a:solidFill>
                        <a:latin typeface="Myriad Pro" panose="020B0703030403020204" pitchFamily="34" charset="0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/>
                </a:tc>
                <a:extLst>
                  <a:ext uri="{0D108BD9-81ED-4DB2-BD59-A6C34878D82A}">
                    <a16:rowId xmlns:a16="http://schemas.microsoft.com/office/drawing/2014/main" xmlns="" val="23321159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3375F15-F3FF-480D-94B4-D22A951E6896}"/>
              </a:ext>
            </a:extLst>
          </p:cNvPr>
          <p:cNvSpPr/>
          <p:nvPr/>
        </p:nvSpPr>
        <p:spPr>
          <a:xfrm>
            <a:off x="878583" y="563670"/>
            <a:ext cx="7382107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80" b="1">
                <a:latin typeface="Myriad Pro Cond"/>
              </a:rPr>
              <a:t>EDUCATION AND LINGUISTICS</a:t>
            </a:r>
            <a:endParaRPr lang="fi-FI" sz="2880" b="1">
              <a:latin typeface="Myriad Pro Cond" panose="020B0506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08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D398053-BC05-DA49-BF41-91891057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792" y="1901825"/>
            <a:ext cx="7420305" cy="396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Tuition fees: 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8 000-10 000 €</a:t>
            </a:r>
            <a: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per academic year</a:t>
            </a: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Tuition waivers: 50-70 %</a:t>
            </a: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5 Erasmus Mundus Programmes with full and partial scholarships</a:t>
            </a:r>
            <a:b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www.uef.fi/masters 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xmlns="" id="{D6D7EAB2-C74F-3644-9E17-3DF3D43FB6E0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xmlns="" id="{6F43D333-F3B6-854E-A30A-25FB05E0737F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Tuition fees and waivers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25F2C200-1BDB-B244-B8CC-5E501146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xmlns="" id="{99D91FA5-C070-9F4E-BA08-ADA0897A6587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Kuva, joka sisältää kohteen henkilö, mies, kannettava, istuminen&#10;&#10;Kuvaus luotu automaattisesti">
            <a:extLst>
              <a:ext uri="{FF2B5EF4-FFF2-40B4-BE49-F238E27FC236}">
                <a16:creationId xmlns:a16="http://schemas.microsoft.com/office/drawing/2014/main" xmlns="" id="{CB7D4281-B9C7-4BF0-808C-8B87FA1335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50" r="15650"/>
          <a:stretch/>
        </p:blipFill>
        <p:spPr>
          <a:xfrm>
            <a:off x="0" y="1897054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9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3BD1FA4-2E7F-4D97-B7A0-71214E25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1026230"/>
            <a:ext cx="3663859" cy="543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E4306473-8DFC-EF48-8B28-EC34AD27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257" y="2398449"/>
            <a:ext cx="5545989" cy="29492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Capital city Helsinki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Approx. 5,5 million inhabitants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Neighbouring countries: </a:t>
            </a:r>
            <a:b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Sweden, Norway, Estonia and Russia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The happiest country in the world!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Almost 200 000 lakes, 4 beautiful seasons </a:t>
            </a: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077E9E"/>
              </a:buClr>
              <a:buNone/>
            </a:pPr>
            <a:endParaRPr lang="fi-FI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79BDF299-1376-8541-ADF4-97E9437CD62B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xmlns="" id="{380F57C3-BF53-CC40-B307-0EFF6BAFB596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Finland – in the North of Europe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xmlns="" id="{4A93ED85-6D76-1B48-B544-4A7910E35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xmlns="" id="{3E45441F-4316-0442-ADB7-5BF2712C682F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xmlns="" id="{A60C59A3-1C6C-4204-A63F-63102CF3BD25}"/>
              </a:ext>
            </a:extLst>
          </p:cNvPr>
          <p:cNvSpPr txBox="1"/>
          <p:nvPr/>
        </p:nvSpPr>
        <p:spPr>
          <a:xfrm>
            <a:off x="3616504" y="6201353"/>
            <a:ext cx="17568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Map: </a:t>
            </a:r>
            <a:r>
              <a:rPr lang="en-GB" sz="1600" i="1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VisitFinland</a:t>
            </a:r>
            <a:endParaRPr lang="en-GB" sz="1600" i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14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D398053-BC05-DA49-BF41-91891057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792" y="1825625"/>
            <a:ext cx="7420305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b="1">
                <a:latin typeface="Open Sans"/>
                <a:ea typeface="Open Sans"/>
                <a:cs typeface="Open Sans"/>
              </a:rPr>
              <a:t>Eligibility:</a:t>
            </a:r>
          </a:p>
          <a:p>
            <a:pPr lvl="1"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/>
                <a:cs typeface="Open Sans"/>
              </a:rPr>
              <a:t>Bachelor’s Degree (or graduating student)</a:t>
            </a:r>
          </a:p>
          <a:p>
            <a:pPr lvl="1"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/>
                <a:cs typeface="Open Sans"/>
              </a:rPr>
              <a:t>Proof of English language skills (i.e. IELTS)</a:t>
            </a:r>
          </a:p>
          <a:p>
            <a:pPr lvl="1"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/>
                <a:cs typeface="Open Sans"/>
              </a:rPr>
              <a:t>Programme specific requirements</a:t>
            </a: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b="1">
                <a:latin typeface="Open Sans"/>
                <a:ea typeface="Open Sans"/>
                <a:cs typeface="Open Sans"/>
              </a:rPr>
              <a:t>The next application period:</a:t>
            </a:r>
            <a: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>
                <a:latin typeface="Open Sans"/>
                <a:ea typeface="Open Sans"/>
                <a:cs typeface="Open Sans"/>
              </a:rPr>
              <a:t>End of 2021</a:t>
            </a:r>
            <a:endParaRPr lang="en-GB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/>
                <a:cs typeface="Open Sans"/>
              </a:rPr>
              <a:t>Applications via national </a:t>
            </a:r>
            <a:r>
              <a:rPr lang="en-GB" err="1">
                <a:latin typeface="Open Sans"/>
                <a:ea typeface="Open Sans"/>
                <a:cs typeface="Open Sans"/>
              </a:rPr>
              <a:t>Studyinfo</a:t>
            </a:r>
            <a:r>
              <a:rPr lang="en-GB">
                <a:latin typeface="Open Sans"/>
                <a:ea typeface="Open Sans"/>
                <a:cs typeface="Open Sans"/>
              </a:rPr>
              <a:t> online portal </a:t>
            </a: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/>
                <a:cs typeface="Open Sans"/>
              </a:rPr>
              <a:t>Results by e-mail in March 2022</a:t>
            </a: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/>
                <a:cs typeface="Open Sans"/>
              </a:rPr>
              <a:t>Studies start in September 2022</a:t>
            </a:r>
            <a:endParaRPr lang="en-GB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base">
              <a:lnSpc>
                <a:spcPct val="100000"/>
              </a:lnSpc>
              <a:buClr>
                <a:srgbClr val="077E9E"/>
              </a:buClr>
              <a:buNone/>
            </a:pPr>
            <a:endParaRPr lang="en-GB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xmlns="" id="{D6D7EAB2-C74F-3644-9E17-3DF3D43FB6E0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xmlns="" id="{6F43D333-F3B6-854E-A30A-25FB05E0737F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Applying to UEF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25F2C200-1BDB-B244-B8CC-5E501146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xmlns="" id="{99D91FA5-C070-9F4E-BA08-ADA0897A6587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4" name="Kuva 3" descr="Kuva, joka sisältää kohteen rakennus, henkilö, ikkuna, ulko&#10;&#10;Kuvaus luotu automaattisesti">
            <a:extLst>
              <a:ext uri="{FF2B5EF4-FFF2-40B4-BE49-F238E27FC236}">
                <a16:creationId xmlns:a16="http://schemas.microsoft.com/office/drawing/2014/main" xmlns="" id="{B359FF5C-5C8B-411B-A471-AB64A0EC2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11" t="-622" r="31789" b="622"/>
          <a:stretch/>
        </p:blipFill>
        <p:spPr>
          <a:xfrm>
            <a:off x="0" y="1825625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981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FD398053-BC05-DA49-BF41-91891057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792" y="1825625"/>
            <a:ext cx="742030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>
              <a:latin typeface="Calibri"/>
              <a:ea typeface="Open Sans" panose="020B0606030504020204" pitchFamily="34" charset="0"/>
              <a:cs typeface="Calibri"/>
            </a:endParaRPr>
          </a:p>
          <a:p>
            <a:pPr marL="0" indent="0" fontAlgn="base">
              <a:lnSpc>
                <a:spcPct val="100000"/>
              </a:lnSpc>
              <a:buClr>
                <a:srgbClr val="077E9E"/>
              </a:buClr>
              <a:buNone/>
            </a:pPr>
            <a:endParaRPr lang="en-GB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base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xmlns="" id="{D6D7EAB2-C74F-3644-9E17-3DF3D43FB6E0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25F2C200-1BDB-B244-B8CC-5E5011466C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xmlns="" id="{99D91FA5-C070-9F4E-BA08-ADA0897A6587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Picture 8">
            <a:hlinkClick r:id="" action="ppaction://media"/>
            <a:extLst>
              <a:ext uri="{FF2B5EF4-FFF2-40B4-BE49-F238E27FC236}">
                <a16:creationId xmlns:a16="http://schemas.microsoft.com/office/drawing/2014/main" xmlns="" id="{A14F5D7A-5359-4A35-974D-1419CAC0AE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70526" y="512177"/>
            <a:ext cx="9304420" cy="57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374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2FE34D5B-228C-714B-A913-6553555E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205" y="1825625"/>
            <a:ext cx="6750269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Located around the city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No on-campus living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US" sz="18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Apartment types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Shared flats, studios, family apartments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Non-furnished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US" sz="16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Rent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Shared flat appr. 170-350 € / month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US" sz="16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Apply as soon as possible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US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Joensuun</a:t>
            </a:r>
            <a:r>
              <a:rPr lang="en-US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 Elli &amp; </a:t>
            </a:r>
            <a:r>
              <a:rPr lang="en-US" err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Kuopas</a:t>
            </a:r>
            <a:endParaRPr lang="en-US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F364CE49-66C9-9641-A1A8-A5A9C80A5EB0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xmlns="" id="{DA52FDB6-8A54-2D43-BCEF-CB0F0502F2A8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Student housing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xmlns="" id="{4520DB8B-11ED-0B4F-BEF5-E78587E82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A1769937-C126-AF46-8304-AAA09ECD5601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Picture 15" descr="A house that has a sign on the side of a road&#10;&#10;Description automatically generated">
            <a:extLst>
              <a:ext uri="{FF2B5EF4-FFF2-40B4-BE49-F238E27FC236}">
                <a16:creationId xmlns:a16="http://schemas.microsoft.com/office/drawing/2014/main" xmlns="" id="{6CB34731-D70B-4F24-971B-2E925C6096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6828" r="2934" b="-6828"/>
          <a:stretch/>
        </p:blipFill>
        <p:spPr>
          <a:xfrm>
            <a:off x="0" y="2021294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0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5F6BA792-61FD-8B4C-AA7B-529DB03654AA}"/>
              </a:ext>
            </a:extLst>
          </p:cNvPr>
          <p:cNvSpPr/>
          <p:nvPr/>
        </p:nvSpPr>
        <p:spPr>
          <a:xfrm>
            <a:off x="565638" y="571500"/>
            <a:ext cx="11060723" cy="5605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CC6D6151-D81C-C84D-9748-427EF4060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333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Your time in Finland will be an </a:t>
            </a:r>
            <a:r>
              <a:rPr lang="en-GB" sz="4400" b="1">
                <a:solidFill>
                  <a:srgbClr val="28B8CE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experience </a:t>
            </a:r>
            <a:r>
              <a:rPr lang="en-GB" sz="4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you will </a:t>
            </a:r>
            <a:r>
              <a:rPr lang="en-GB" sz="44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sz="44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GB" sz="4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not forget!</a:t>
            </a:r>
          </a:p>
          <a:p>
            <a:pPr marL="0" indent="0" algn="ctr">
              <a:buNone/>
            </a:pPr>
            <a:r>
              <a:rPr lang="en-GB" sz="32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 you</a:t>
            </a:r>
            <a:r>
              <a:rPr lang="en-GB" sz="32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sz="32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GB" sz="3200" b="1">
              <a:solidFill>
                <a:schemeClr val="bg1"/>
              </a:solidFill>
              <a:latin typeface="Open Sans ExtraBold"/>
            </a:endParaRPr>
          </a:p>
          <a:p>
            <a:pPr marL="0" indent="0" algn="ctr">
              <a:buNone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GB" b="1">
              <a:solidFill>
                <a:srgbClr val="28B8C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980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sisä, nainen, katsominen, istuminen&#10;&#10;Kuvaus luotu automaattisesti">
            <a:extLst>
              <a:ext uri="{FF2B5EF4-FFF2-40B4-BE49-F238E27FC236}">
                <a16:creationId xmlns:a16="http://schemas.microsoft.com/office/drawing/2014/main" xmlns="" id="{C1806E71-22C2-4BE2-9B6C-748ADFD78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2" b="11415"/>
          <a:stretch/>
        </p:blipFill>
        <p:spPr>
          <a:xfrm>
            <a:off x="536346" y="325719"/>
            <a:ext cx="11119308" cy="6206561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xmlns="" id="{306FCA4B-50EB-9D44-90FE-4A4F6149B363}"/>
              </a:ext>
            </a:extLst>
          </p:cNvPr>
          <p:cNvSpPr/>
          <p:nvPr/>
        </p:nvSpPr>
        <p:spPr>
          <a:xfrm>
            <a:off x="7210232" y="1131216"/>
            <a:ext cx="3778802" cy="44332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xmlns="" id="{7429A09E-BE4C-204C-A859-6295023D8EFC}"/>
              </a:ext>
            </a:extLst>
          </p:cNvPr>
          <p:cNvSpPr txBox="1">
            <a:spLocks/>
          </p:cNvSpPr>
          <p:nvPr/>
        </p:nvSpPr>
        <p:spPr>
          <a:xfrm>
            <a:off x="7210233" y="1991949"/>
            <a:ext cx="3778801" cy="294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Why to choose 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UEF?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xmlns="" id="{F448BAEF-91C3-FC48-AE6D-CDCA73B6F9C6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xmlns="" id="{151A1D61-6BA4-4745-93BF-3F5A29CD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98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5F6BA792-61FD-8B4C-AA7B-529DB03654AA}"/>
              </a:ext>
            </a:extLst>
          </p:cNvPr>
          <p:cNvSpPr/>
          <p:nvPr/>
        </p:nvSpPr>
        <p:spPr>
          <a:xfrm>
            <a:off x="565638" y="571500"/>
            <a:ext cx="11060723" cy="5605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CC6D6151-D81C-C84D-9748-427EF4060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We are ranked among </a:t>
            </a:r>
            <a:r>
              <a:rPr lang="en-GB" sz="44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sz="44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GB" sz="4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the world’s </a:t>
            </a:r>
            <a:r>
              <a:rPr lang="en-GB" sz="4400" b="1">
                <a:solidFill>
                  <a:srgbClr val="28B8CE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finest.</a:t>
            </a:r>
            <a:endParaRPr lang="en-GB" sz="4400" b="1">
              <a:solidFill>
                <a:schemeClr val="bg1"/>
              </a:solidFill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r>
              <a:rPr lang="en-GB" sz="32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 you</a:t>
            </a:r>
            <a:r>
              <a:rPr lang="en-GB" sz="32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sz="32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GB" sz="3200" b="1">
                <a:solidFill>
                  <a:schemeClr val="bg1"/>
                </a:solidFill>
                <a:latin typeface="Open Sans ExtraBold"/>
              </a:rPr>
              <a:t> UEF is globally within the best 2 %.</a:t>
            </a:r>
          </a:p>
          <a:p>
            <a:pPr marL="0" indent="0" algn="ctr">
              <a:buNone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GB" b="1">
              <a:solidFill>
                <a:srgbClr val="28B8C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2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FC754A-A501-47AA-A0FF-B7B74B5E4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7" r="1"/>
          <a:stretch/>
        </p:blipFill>
        <p:spPr>
          <a:xfrm>
            <a:off x="1155699" y="4550820"/>
            <a:ext cx="9960533" cy="162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77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B38B3BCC-BFAF-3445-9779-F9A5A1B7A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951" y="1718163"/>
            <a:ext cx="6579105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Over </a:t>
            </a:r>
            <a:r>
              <a:rPr lang="en-GB" b="1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80 %</a:t>
            </a:r>
            <a: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 of UEF students had a job in next spring after graduation </a:t>
            </a:r>
            <a:b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sz="16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(UEF survey 2019)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1200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All UEF programmes included (International &amp; Finnish)</a:t>
            </a:r>
          </a:p>
          <a:p>
            <a:pPr lvl="1"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endParaRPr lang="en-GB" sz="1200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We engage in close interaction with companies and our stakeholders.</a:t>
            </a:r>
            <a:r>
              <a:rPr lang="en-US"/>
              <a:t/>
            </a:r>
            <a:br>
              <a:rPr lang="en-US"/>
            </a:br>
            <a:endParaRPr lang="en-GB"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UEF trains highly skilled experts for labour market needs.</a:t>
            </a:r>
            <a:r>
              <a:rPr lang="en-GB">
                <a:latin typeface="Calibri"/>
                <a:ea typeface="Open Sans" panose="020B0606030504020204" pitchFamily="34" charset="0"/>
                <a:cs typeface="Calibri"/>
              </a:rPr>
              <a:t> </a:t>
            </a:r>
            <a:r>
              <a:rPr lang="en-GB">
                <a:latin typeface="Open Sans"/>
                <a:ea typeface="+mn-lt"/>
                <a:cs typeface="+mn-lt"/>
              </a:rPr>
              <a:t/>
            </a:r>
            <a:br>
              <a:rPr lang="en-GB">
                <a:latin typeface="Open Sans"/>
                <a:ea typeface="+mn-lt"/>
                <a:cs typeface="+mn-lt"/>
              </a:rPr>
            </a:br>
            <a:r>
              <a:rPr lang="en-GB" sz="2400">
                <a:latin typeface="Open Sans"/>
                <a:ea typeface="+mn-lt"/>
                <a:cs typeface="+mn-lt"/>
              </a:rPr>
              <a:t> 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xmlns="" id="{DD70A6A5-75C6-484B-B05C-E4F8EB4296EF}"/>
              </a:ext>
            </a:extLst>
          </p:cNvPr>
          <p:cNvSpPr/>
          <p:nvPr/>
        </p:nvSpPr>
        <p:spPr>
          <a:xfrm>
            <a:off x="554419" y="1829848"/>
            <a:ext cx="4280338" cy="4179378"/>
          </a:xfrm>
          <a:prstGeom prst="ellipse">
            <a:avLst/>
          </a:prstGeom>
          <a:noFill/>
          <a:ln w="101600">
            <a:solidFill>
              <a:srgbClr val="009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xmlns="" id="{0CB9FCE8-3EF0-4D43-A6C4-A1B18626F09C}"/>
              </a:ext>
            </a:extLst>
          </p:cNvPr>
          <p:cNvSpPr txBox="1"/>
          <p:nvPr/>
        </p:nvSpPr>
        <p:spPr>
          <a:xfrm>
            <a:off x="960382" y="2460329"/>
            <a:ext cx="346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</a:t>
            </a: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xmlns="" id="{89EE239B-2E2F-4240-BFA5-3E982386D571}"/>
              </a:ext>
            </a:extLst>
          </p:cNvPr>
          <p:cNvSpPr/>
          <p:nvPr/>
        </p:nvSpPr>
        <p:spPr>
          <a:xfrm>
            <a:off x="876299" y="3089252"/>
            <a:ext cx="2006024" cy="2039082"/>
          </a:xfrm>
          <a:prstGeom prst="ellipse">
            <a:avLst/>
          </a:prstGeom>
          <a:noFill/>
          <a:ln w="101600">
            <a:solidFill>
              <a:srgbClr val="009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xmlns="" id="{AAE137A9-248F-6642-AF98-01A57104AAAE}"/>
              </a:ext>
            </a:extLst>
          </p:cNvPr>
          <p:cNvSpPr/>
          <p:nvPr/>
        </p:nvSpPr>
        <p:spPr>
          <a:xfrm>
            <a:off x="2544955" y="3089252"/>
            <a:ext cx="2006024" cy="2039082"/>
          </a:xfrm>
          <a:prstGeom prst="ellipse">
            <a:avLst/>
          </a:prstGeom>
          <a:noFill/>
          <a:ln w="101600">
            <a:solidFill>
              <a:srgbClr val="009F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BB41D9B3-7018-2043-ABE3-5BB5D7F66CB5}"/>
              </a:ext>
            </a:extLst>
          </p:cNvPr>
          <p:cNvSpPr txBox="1"/>
          <p:nvPr/>
        </p:nvSpPr>
        <p:spPr>
          <a:xfrm>
            <a:off x="815725" y="3919537"/>
            <a:ext cx="187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Research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xmlns="" id="{DE3D41F2-5CC9-114C-AE17-8A6AD219999D}"/>
              </a:ext>
            </a:extLst>
          </p:cNvPr>
          <p:cNvSpPr txBox="1"/>
          <p:nvPr/>
        </p:nvSpPr>
        <p:spPr>
          <a:xfrm>
            <a:off x="2781159" y="3919537"/>
            <a:ext cx="1878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xmlns="" id="{8C48C6D1-2299-9544-A03C-F1438B278A55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Otsikko 1">
            <a:extLst>
              <a:ext uri="{FF2B5EF4-FFF2-40B4-BE49-F238E27FC236}">
                <a16:creationId xmlns:a16="http://schemas.microsoft.com/office/drawing/2014/main" xmlns="" id="{68159B54-DFB2-5946-8AC9-68F420C060C7}"/>
              </a:ext>
            </a:extLst>
          </p:cNvPr>
          <p:cNvSpPr txBox="1">
            <a:spLocks/>
          </p:cNvSpPr>
          <p:nvPr/>
        </p:nvSpPr>
        <p:spPr>
          <a:xfrm>
            <a:off x="1405939" y="647700"/>
            <a:ext cx="10474391" cy="6202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Research, education &amp; labour market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xmlns="" id="{F310C7BC-821F-144B-B793-D3D1837EE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14" name="Suorakulmio 13">
            <a:extLst>
              <a:ext uri="{FF2B5EF4-FFF2-40B4-BE49-F238E27FC236}">
                <a16:creationId xmlns:a16="http://schemas.microsoft.com/office/drawing/2014/main" xmlns="" id="{2EDC67F9-F92B-B946-9C24-C4A323A3E252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580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5FD8A6AB-88C1-7E43-A33D-FFCB6DF4D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145" y="1804604"/>
            <a:ext cx="735986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Gain competitive advantage through a degree from one of Finland’s leading universities</a:t>
            </a:r>
            <a:r>
              <a:rPr lang="en-US" b="0" i="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Our Master’s level courses are often taught in small groups, enabling close student-teacher interaction. </a:t>
            </a:r>
            <a:r>
              <a:rPr lang="en-US" b="0" i="0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Many of our Master’s degree students stay on board at UEF to continue their studies in our doctoral </a:t>
            </a:r>
            <a:r>
              <a:rPr lang="en-US" b="0" i="0" u="none" strike="noStrike" err="1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programmes</a:t>
            </a:r>
            <a:r>
              <a:rPr lang="en-US" b="0" i="0" u="none" strike="noStrike">
                <a:effectLst/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b="0" i="0">
              <a:effectLst/>
              <a:latin typeface="Open Sans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D319912B-BFF8-9347-A99A-C6458943D0ED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xmlns="" id="{1584E19C-3374-5143-9EC5-BFF06F355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xmlns="" id="{8EB2B9DD-BA43-184C-8C64-76FA5CDD277A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A smart move towards the career of your dreams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xmlns="" id="{597857AC-76B9-9D4B-9DCC-F7CF656C4B8D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xmlns="" id="{834FD881-CEEC-674A-9FFD-AD4DFB442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1860"/>
            <a:ext cx="3970866" cy="397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95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D8997BD2-259C-F141-933B-FBE43C79A84E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xmlns="" id="{D2FBBC71-CA71-C742-A72B-6BC0A766D214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Evolving learning environments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xmlns="" id="{20622C1D-CB94-204B-9FBC-DADEFF349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xmlns="" id="{D42B2D8F-BF06-DF4E-B295-EB5526321706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xmlns="" id="{27D40817-D271-3042-B350-013548ECA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344" y="1825625"/>
            <a:ext cx="726965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Inspiring, open and continuously evolving learning environments. 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Comfortable facility solutions and modern digital environments support learning.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Multi-modal and flexible teaching.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xmlns="" id="{0AF31C3E-E9E5-0844-8A21-41D658A15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91861"/>
            <a:ext cx="4015634" cy="401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5F6BA792-61FD-8B4C-AA7B-529DB03654AA}"/>
              </a:ext>
            </a:extLst>
          </p:cNvPr>
          <p:cNvSpPr/>
          <p:nvPr/>
        </p:nvSpPr>
        <p:spPr>
          <a:xfrm>
            <a:off x="565638" y="571500"/>
            <a:ext cx="11060723" cy="56054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CC6D6151-D81C-C84D-9748-427EF40600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5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UEF is Finland’s most </a:t>
            </a:r>
            <a:r>
              <a:rPr lang="en-GB" sz="5400" b="1">
                <a:solidFill>
                  <a:srgbClr val="28B8CE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multidisciplinary </a:t>
            </a:r>
            <a:r>
              <a:rPr lang="en-GB" sz="5400" b="1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university.</a:t>
            </a:r>
          </a:p>
          <a:p>
            <a:pPr marL="0" indent="0" algn="ctr">
              <a:buNone/>
            </a:pPr>
            <a:r>
              <a:rPr lang="en-GB" sz="3200" b="1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 you</a:t>
            </a:r>
            <a:r>
              <a:rPr lang="en-GB" sz="32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/>
            </a:r>
            <a:br>
              <a:rPr lang="en-GB" sz="32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GB" sz="3200" b="1">
                <a:latin typeface="Open Sans ExtraBold"/>
              </a:rPr>
              <a:t/>
            </a:r>
            <a:br>
              <a:rPr lang="en-GB" sz="3200" b="1">
                <a:latin typeface="Open Sans ExtraBold"/>
              </a:rPr>
            </a:br>
            <a:r>
              <a:rPr lang="en-GB" sz="3200" b="1">
                <a:solidFill>
                  <a:schemeClr val="bg1"/>
                </a:solidFill>
                <a:latin typeface="Open Sans ExtraBold"/>
              </a:rPr>
              <a:t>A learner-centred university, </a:t>
            </a:r>
          </a:p>
          <a:p>
            <a:pPr marL="0" indent="0" algn="ctr">
              <a:buNone/>
            </a:pPr>
            <a:r>
              <a:rPr lang="en-GB" sz="3200" b="1">
                <a:solidFill>
                  <a:schemeClr val="bg1"/>
                </a:solidFill>
                <a:latin typeface="Open Sans ExtraBold"/>
              </a:rPr>
              <a:t>flexible study opportunities and unique learning environments. </a:t>
            </a:r>
            <a:endParaRPr lang="en-GB" sz="3200">
              <a:solidFill>
                <a:schemeClr val="bg1"/>
              </a:solidFill>
              <a:cs typeface="Calibri"/>
            </a:endParaRPr>
          </a:p>
          <a:p>
            <a:pPr marL="0" indent="0" algn="ctr">
              <a:buNone/>
            </a:pPr>
            <a:endParaRPr lang="en-GB" sz="3200" b="1">
              <a:solidFill>
                <a:schemeClr val="bg1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GB" sz="3200" b="1">
                <a:solidFill>
                  <a:schemeClr val="bg1"/>
                </a:solidFill>
                <a:latin typeface="Open Sans ExtraBold"/>
                <a:ea typeface="Open Sans" panose="020B0606030504020204" pitchFamily="34" charset="0"/>
                <a:cs typeface="Open Sans" panose="020B0606030504020204" pitchFamily="34" charset="0"/>
              </a:rPr>
              <a:t>Safe &amp; international environment. </a:t>
            </a:r>
            <a:endParaRPr lang="en-GB" sz="3200">
              <a:solidFill>
                <a:schemeClr val="bg1"/>
              </a:solidFill>
              <a:latin typeface="Calibri" panose="020F0502020204030204"/>
              <a:ea typeface="Open Sans" panose="020B0606030504020204" pitchFamily="34" charset="0"/>
              <a:cs typeface="Calibri"/>
            </a:endParaRPr>
          </a:p>
          <a:p>
            <a:pPr marL="0" indent="0" algn="ctr">
              <a:buNone/>
            </a:pPr>
            <a:r>
              <a:rPr lang="en-GB" sz="3200" b="1">
                <a:solidFill>
                  <a:schemeClr val="bg1"/>
                </a:solidFill>
                <a:latin typeface="Open Sans ExtraBold"/>
                <a:ea typeface="Open Sans" panose="020B0606030504020204" pitchFamily="34" charset="0"/>
                <a:cs typeface="Open Sans" panose="020B0606030504020204" pitchFamily="34" charset="0"/>
              </a:rPr>
              <a:t>Great fit for nature lovers! </a:t>
            </a:r>
            <a:endParaRPr lang="en-GB" sz="3200">
              <a:solidFill>
                <a:schemeClr val="bg1"/>
              </a:solidFill>
              <a:latin typeface="Calibri" panose="020F0502020204030204"/>
              <a:ea typeface="Open Sans" panose="020B0606030504020204" pitchFamily="34" charset="0"/>
              <a:cs typeface="Calibri"/>
            </a:endParaRPr>
          </a:p>
          <a:p>
            <a:pPr marL="0" indent="0" algn="ctr">
              <a:buNone/>
            </a:pPr>
            <a:endParaRPr lang="en-GB" sz="3200" b="1">
              <a:solidFill>
                <a:schemeClr val="bg1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GB" sz="3200" b="1">
                <a:solidFill>
                  <a:schemeClr val="bg1"/>
                </a:solidFill>
                <a:latin typeface="Open Sans ExtraBold"/>
                <a:ea typeface="Open Sans" panose="020B0606030504020204" pitchFamily="34" charset="0"/>
                <a:cs typeface="Open Sans" panose="020B0606030504020204" pitchFamily="34" charset="0"/>
              </a:rPr>
              <a:t>Reasonable tuition fees and living costs. </a:t>
            </a:r>
            <a:endParaRPr lang="en-GB" sz="3200">
              <a:solidFill>
                <a:schemeClr val="bg1"/>
              </a:solidFill>
              <a:cs typeface="Calibri"/>
            </a:endParaRPr>
          </a:p>
          <a:p>
            <a:pPr marL="0" indent="0" algn="ctr">
              <a:buNone/>
            </a:pPr>
            <a:r>
              <a:rPr lang="en-GB" sz="3200" b="1">
                <a:latin typeface="Open Sans ExtraBold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 sz="3200" b="1">
                <a:latin typeface="Open Sans ExtraBold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 sz="3200" b="1">
              <a:solidFill>
                <a:schemeClr val="bg1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GB" sz="3200" b="1">
              <a:solidFill>
                <a:srgbClr val="FFFFFF"/>
              </a:solidFill>
              <a:latin typeface="Open Sans ExtraBold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GB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en-GB" b="1">
              <a:solidFill>
                <a:srgbClr val="28B8C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72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xmlns="" id="{6E931B26-1AE8-ED41-A7F7-DC9801947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876"/>
            <a:ext cx="10515600" cy="1325563"/>
          </a:xfrm>
        </p:spPr>
        <p:txBody>
          <a:bodyPr/>
          <a:lstStyle/>
          <a:p>
            <a:r>
              <a:rPr lang="en-GB" b="1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UEF’s </a:t>
            </a:r>
            <a:r>
              <a:rPr lang="en-GB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key figures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58F580ED-3294-F14D-B6CD-0FCAB8D0C2F5}"/>
              </a:ext>
            </a:extLst>
          </p:cNvPr>
          <p:cNvSpPr txBox="1"/>
          <p:nvPr/>
        </p:nvSpPr>
        <p:spPr>
          <a:xfrm>
            <a:off x="1363716" y="1214667"/>
            <a:ext cx="18839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faculties</a:t>
            </a:r>
          </a:p>
        </p:txBody>
      </p:sp>
      <p:cxnSp>
        <p:nvCxnSpPr>
          <p:cNvPr id="6" name="Suora yhdysviiva 5">
            <a:extLst>
              <a:ext uri="{FF2B5EF4-FFF2-40B4-BE49-F238E27FC236}">
                <a16:creationId xmlns:a16="http://schemas.microsoft.com/office/drawing/2014/main" xmlns="" id="{E2E391A5-D79A-0E40-9183-92FA67C40983}"/>
              </a:ext>
            </a:extLst>
          </p:cNvPr>
          <p:cNvCxnSpPr/>
          <p:nvPr/>
        </p:nvCxnSpPr>
        <p:spPr>
          <a:xfrm>
            <a:off x="838200" y="1172624"/>
            <a:ext cx="10660117" cy="0"/>
          </a:xfrm>
          <a:prstGeom prst="line">
            <a:avLst/>
          </a:prstGeom>
          <a:ln w="31750">
            <a:solidFill>
              <a:srgbClr val="077E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iruutu 7">
            <a:extLst>
              <a:ext uri="{FF2B5EF4-FFF2-40B4-BE49-F238E27FC236}">
                <a16:creationId xmlns:a16="http://schemas.microsoft.com/office/drawing/2014/main" xmlns="" id="{20A13ED8-7DB7-5142-AC44-820A5B346E84}"/>
              </a:ext>
            </a:extLst>
          </p:cNvPr>
          <p:cNvSpPr txBox="1"/>
          <p:nvPr/>
        </p:nvSpPr>
        <p:spPr>
          <a:xfrm>
            <a:off x="4717831" y="1214667"/>
            <a:ext cx="228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13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fields of study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xmlns="" id="{F69F51D4-C622-6143-9040-0DCB127B76AA}"/>
              </a:ext>
            </a:extLst>
          </p:cNvPr>
          <p:cNvSpPr txBox="1"/>
          <p:nvPr/>
        </p:nvSpPr>
        <p:spPr>
          <a:xfrm>
            <a:off x="8569872" y="1214667"/>
            <a:ext cx="22833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100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major subjects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xmlns="" id="{223C8DB1-7D7E-3B4F-81E2-730F62FD4710}"/>
              </a:ext>
            </a:extLst>
          </p:cNvPr>
          <p:cNvSpPr txBox="1"/>
          <p:nvPr/>
        </p:nvSpPr>
        <p:spPr>
          <a:xfrm>
            <a:off x="964326" y="2883664"/>
            <a:ext cx="2751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2,700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members of staff</a:t>
            </a:r>
          </a:p>
        </p:txBody>
      </p: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xmlns="" id="{04FC0A02-F46B-2943-9CF6-9B4D2596759E}"/>
              </a:ext>
            </a:extLst>
          </p:cNvPr>
          <p:cNvCxnSpPr/>
          <p:nvPr/>
        </p:nvCxnSpPr>
        <p:spPr>
          <a:xfrm>
            <a:off x="838200" y="2770196"/>
            <a:ext cx="10660117" cy="0"/>
          </a:xfrm>
          <a:prstGeom prst="line">
            <a:avLst/>
          </a:prstGeom>
          <a:ln w="31750">
            <a:solidFill>
              <a:srgbClr val="077E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kstiruutu 11">
            <a:extLst>
              <a:ext uri="{FF2B5EF4-FFF2-40B4-BE49-F238E27FC236}">
                <a16:creationId xmlns:a16="http://schemas.microsoft.com/office/drawing/2014/main" xmlns="" id="{01ECD2B0-ACD1-7740-86C2-87E6EACA110C}"/>
              </a:ext>
            </a:extLst>
          </p:cNvPr>
          <p:cNvSpPr txBox="1"/>
          <p:nvPr/>
        </p:nvSpPr>
        <p:spPr>
          <a:xfrm>
            <a:off x="4360480" y="2883664"/>
            <a:ext cx="2998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15,500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 students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xmlns="" id="{93B522C4-5EB2-C549-822B-718FD55E7841}"/>
              </a:ext>
            </a:extLst>
          </p:cNvPr>
          <p:cNvSpPr txBox="1"/>
          <p:nvPr/>
        </p:nvSpPr>
        <p:spPr>
          <a:xfrm>
            <a:off x="7798676" y="2883664"/>
            <a:ext cx="3825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23,300</a:t>
            </a:r>
          </a:p>
          <a:p>
            <a:pPr algn="ctr"/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adult education students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xmlns="" id="{0AF61859-918A-AA48-9BE5-5404272E16DD}"/>
              </a:ext>
            </a:extLst>
          </p:cNvPr>
          <p:cNvCxnSpPr/>
          <p:nvPr/>
        </p:nvCxnSpPr>
        <p:spPr>
          <a:xfrm>
            <a:off x="838200" y="4409810"/>
            <a:ext cx="10660117" cy="0"/>
          </a:xfrm>
          <a:prstGeom prst="line">
            <a:avLst/>
          </a:prstGeom>
          <a:ln w="31750">
            <a:solidFill>
              <a:srgbClr val="077E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iruutu 14">
            <a:extLst>
              <a:ext uri="{FF2B5EF4-FFF2-40B4-BE49-F238E27FC236}">
                <a16:creationId xmlns:a16="http://schemas.microsoft.com/office/drawing/2014/main" xmlns="" id="{8A8B9583-06BB-044A-B6F3-692934BA640A}"/>
              </a:ext>
            </a:extLst>
          </p:cNvPr>
          <p:cNvSpPr txBox="1"/>
          <p:nvPr/>
        </p:nvSpPr>
        <p:spPr>
          <a:xfrm>
            <a:off x="838200" y="4550738"/>
            <a:ext cx="2935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1,500</a:t>
            </a:r>
          </a:p>
          <a:p>
            <a:pPr algn="ctr"/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</a:t>
            </a:r>
          </a:p>
          <a:p>
            <a:pPr algn="ctr"/>
            <a:r>
              <a: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 students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xmlns="" id="{675F4D86-E9FF-0A45-89A1-9B2B991ACE72}"/>
              </a:ext>
            </a:extLst>
          </p:cNvPr>
          <p:cNvSpPr txBox="1"/>
          <p:nvPr/>
        </p:nvSpPr>
        <p:spPr>
          <a:xfrm>
            <a:off x="4392010" y="4550738"/>
            <a:ext cx="29350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3,167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degrees awarded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2019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xmlns="" id="{79C11ED4-94D5-984B-B50D-DC4C4E142C5C}"/>
              </a:ext>
            </a:extLst>
          </p:cNvPr>
          <p:cNvSpPr txBox="1"/>
          <p:nvPr/>
        </p:nvSpPr>
        <p:spPr>
          <a:xfrm>
            <a:off x="7809186" y="4550738"/>
            <a:ext cx="3804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2,644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scientific </a:t>
            </a:r>
          </a:p>
          <a:p>
            <a:pPr algn="ctr"/>
            <a:r>
              <a:rPr lang="en-GB"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publications in 2019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xmlns="" id="{8C059D5F-53D1-C44F-8C73-42BF08663D51}"/>
              </a:ext>
            </a:extLst>
          </p:cNvPr>
          <p:cNvCxnSpPr/>
          <p:nvPr/>
        </p:nvCxnSpPr>
        <p:spPr>
          <a:xfrm>
            <a:off x="4046483" y="1424873"/>
            <a:ext cx="0" cy="106302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>
            <a:extLst>
              <a:ext uri="{FF2B5EF4-FFF2-40B4-BE49-F238E27FC236}">
                <a16:creationId xmlns:a16="http://schemas.microsoft.com/office/drawing/2014/main" xmlns="" id="{682C7DE7-DB0A-7F4F-9FC0-232072C5FD30}"/>
              </a:ext>
            </a:extLst>
          </p:cNvPr>
          <p:cNvCxnSpPr/>
          <p:nvPr/>
        </p:nvCxnSpPr>
        <p:spPr>
          <a:xfrm>
            <a:off x="4046483" y="3074997"/>
            <a:ext cx="0" cy="106302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>
            <a:extLst>
              <a:ext uri="{FF2B5EF4-FFF2-40B4-BE49-F238E27FC236}">
                <a16:creationId xmlns:a16="http://schemas.microsoft.com/office/drawing/2014/main" xmlns="" id="{0837E012-A6B3-4C4E-BC18-A84382F6D1DA}"/>
              </a:ext>
            </a:extLst>
          </p:cNvPr>
          <p:cNvCxnSpPr>
            <a:cxnSpLocks/>
          </p:cNvCxnSpPr>
          <p:nvPr/>
        </p:nvCxnSpPr>
        <p:spPr>
          <a:xfrm>
            <a:off x="4046483" y="4788183"/>
            <a:ext cx="0" cy="14098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yhdysviiva 22">
            <a:extLst>
              <a:ext uri="{FF2B5EF4-FFF2-40B4-BE49-F238E27FC236}">
                <a16:creationId xmlns:a16="http://schemas.microsoft.com/office/drawing/2014/main" xmlns="" id="{1E395057-606E-3E4E-9767-11A9B10B367C}"/>
              </a:ext>
            </a:extLst>
          </p:cNvPr>
          <p:cNvCxnSpPr/>
          <p:nvPr/>
        </p:nvCxnSpPr>
        <p:spPr>
          <a:xfrm>
            <a:off x="7575652" y="1424873"/>
            <a:ext cx="0" cy="106302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23">
            <a:extLst>
              <a:ext uri="{FF2B5EF4-FFF2-40B4-BE49-F238E27FC236}">
                <a16:creationId xmlns:a16="http://schemas.microsoft.com/office/drawing/2014/main" xmlns="" id="{6381B4F8-2DB1-3E49-8FAC-5B2D800AC1DF}"/>
              </a:ext>
            </a:extLst>
          </p:cNvPr>
          <p:cNvCxnSpPr/>
          <p:nvPr/>
        </p:nvCxnSpPr>
        <p:spPr>
          <a:xfrm>
            <a:off x="7575652" y="3074997"/>
            <a:ext cx="0" cy="1063022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>
            <a:extLst>
              <a:ext uri="{FF2B5EF4-FFF2-40B4-BE49-F238E27FC236}">
                <a16:creationId xmlns:a16="http://schemas.microsoft.com/office/drawing/2014/main" xmlns="" id="{5E5CABAE-9213-BB46-ACD1-0BA18AC2B6A6}"/>
              </a:ext>
            </a:extLst>
          </p:cNvPr>
          <p:cNvCxnSpPr>
            <a:cxnSpLocks/>
          </p:cNvCxnSpPr>
          <p:nvPr/>
        </p:nvCxnSpPr>
        <p:spPr>
          <a:xfrm>
            <a:off x="7575652" y="4788183"/>
            <a:ext cx="0" cy="140986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uorakulmio 21">
            <a:extLst>
              <a:ext uri="{FF2B5EF4-FFF2-40B4-BE49-F238E27FC236}">
                <a16:creationId xmlns:a16="http://schemas.microsoft.com/office/drawing/2014/main" xmlns="" id="{47AF5D76-4645-714C-BE0A-CD58F4C95A77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30278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03C01ED1-27E6-B340-B76A-74E838CF2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09909"/>
            <a:ext cx="10515600" cy="603222"/>
          </a:xfrm>
        </p:spPr>
        <p:txBody>
          <a:bodyPr/>
          <a:lstStyle/>
          <a:p>
            <a:pPr marL="0" indent="0" algn="ctr">
              <a:buNone/>
            </a:pPr>
            <a:r>
              <a:rPr lang="en-GB" b="1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uef.fi</a:t>
            </a:r>
          </a:p>
        </p:txBody>
      </p:sp>
      <p:pic>
        <p:nvPicPr>
          <p:cNvPr id="5" name="Kuva 4" title="Itä-Suomen yliopiston logo">
            <a:extLst>
              <a:ext uri="{FF2B5EF4-FFF2-40B4-BE49-F238E27FC236}">
                <a16:creationId xmlns:a16="http://schemas.microsoft.com/office/drawing/2014/main" xmlns="" id="{83321C9C-54CB-9141-8EC6-BBCF9BB8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853309"/>
            <a:ext cx="3048000" cy="2654300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xmlns="" id="{76B84C34-26E3-824F-8F95-B8A199E82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1471" y="5339255"/>
            <a:ext cx="2667555" cy="388008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C1F24F68-DA05-C445-98B7-F53351766644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xmlns="" id="{80FBEA22-CE2C-504A-958C-19BE3AC7A0A0}"/>
              </a:ext>
            </a:extLst>
          </p:cNvPr>
          <p:cNvSpPr txBox="1">
            <a:spLocks/>
          </p:cNvSpPr>
          <p:nvPr/>
        </p:nvSpPr>
        <p:spPr>
          <a:xfrm>
            <a:off x="2207569" y="3429000"/>
            <a:ext cx="7690455" cy="172819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35353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2pPr>
            <a:lvl3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3pPr>
            <a:lvl4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4pPr>
            <a:lvl5pPr algn="l" rtl="0" eaLnBrk="0" fontAlgn="base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5pPr>
            <a:lvl6pPr marL="4572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6pPr>
            <a:lvl7pPr marL="9144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7pPr>
            <a:lvl8pPr marL="13716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8pPr>
            <a:lvl9pPr marL="1828800" algn="l" rtl="0" fontAlgn="base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Palatino Linotype" pitchFamily="18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GB" sz="480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792401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E4306473-8DFC-EF48-8B28-EC34AD27F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257" y="2398449"/>
            <a:ext cx="2932784" cy="29492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Pharmacy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Dentistry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Humanities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Economics and business administration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Natural sciences</a:t>
            </a:r>
          </a:p>
          <a:p>
            <a:pPr marL="0" indent="0">
              <a:lnSpc>
                <a:spcPct val="100000"/>
              </a:lnSpc>
              <a:buClr>
                <a:srgbClr val="077E9E"/>
              </a:buClr>
              <a:buNone/>
            </a:pPr>
            <a:endParaRPr lang="fi-FI" sz="20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79BDF299-1376-8541-ADF4-97E9437CD62B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xmlns="" id="{380F57C3-BF53-CC40-B307-0EFF6BAFB596}"/>
              </a:ext>
            </a:extLst>
          </p:cNvPr>
          <p:cNvSpPr txBox="1">
            <a:spLocks/>
          </p:cNvSpPr>
          <p:nvPr/>
        </p:nvSpPr>
        <p:spPr>
          <a:xfrm>
            <a:off x="1445017" y="622169"/>
            <a:ext cx="9393024" cy="50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The most multidisciplinary university in Finland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xmlns="" id="{4A93ED85-6D76-1B48-B544-4A7910E35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xmlns="" id="{3E45441F-4316-0442-ADB7-5BF2712C682F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isällön paikkamerkki 2">
            <a:extLst>
              <a:ext uri="{FF2B5EF4-FFF2-40B4-BE49-F238E27FC236}">
                <a16:creationId xmlns:a16="http://schemas.microsoft.com/office/drawing/2014/main" xmlns="" id="{83DB1E31-9306-7F40-85AB-C90B8E116238}"/>
              </a:ext>
            </a:extLst>
          </p:cNvPr>
          <p:cNvSpPr txBox="1">
            <a:spLocks/>
          </p:cNvSpPr>
          <p:nvPr/>
        </p:nvSpPr>
        <p:spPr>
          <a:xfrm>
            <a:off x="8324496" y="2398448"/>
            <a:ext cx="3530725" cy="32552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Medicine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Forest sciences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Law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Psychology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Theology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Health sciences</a:t>
            </a:r>
          </a:p>
          <a:p>
            <a:pPr>
              <a:lnSpc>
                <a:spcPct val="100000"/>
              </a:lnSpc>
              <a:buClr>
                <a:srgbClr val="077E9E"/>
              </a:buClr>
              <a:buFont typeface="Wingdings" pitchFamily="2" charset="2"/>
              <a:buChar char="§"/>
            </a:pPr>
            <a:r>
              <a:rPr lang="en-GB"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sciences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xmlns="" id="{139A0725-CDBD-9A47-B331-B98EF854F717}"/>
              </a:ext>
            </a:extLst>
          </p:cNvPr>
          <p:cNvSpPr txBox="1"/>
          <p:nvPr/>
        </p:nvSpPr>
        <p:spPr>
          <a:xfrm>
            <a:off x="1131216" y="1931353"/>
            <a:ext cx="3247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0" b="1">
                <a:solidFill>
                  <a:srgbClr val="009FB8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13</a:t>
            </a:r>
          </a:p>
          <a:p>
            <a:pPr algn="ctr"/>
            <a:r>
              <a:rPr lang="en-GB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FIELDS OF STUDY</a:t>
            </a:r>
          </a:p>
          <a:p>
            <a:pPr algn="ctr"/>
            <a:r>
              <a:rPr lang="en-GB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widest selection in Finland</a:t>
            </a:r>
          </a:p>
        </p:txBody>
      </p:sp>
    </p:spTree>
    <p:extLst>
      <p:ext uri="{BB962C8B-B14F-4D97-AF65-F5344CB8AC3E}">
        <p14:creationId xmlns:p14="http://schemas.microsoft.com/office/powerpoint/2010/main" val="163735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xmlns="" id="{FA57D604-AA71-B047-A3B3-429A41B44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104900"/>
            <a:ext cx="8724900" cy="4648200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xmlns="" id="{C1F24F68-DA05-C445-98B7-F53351766644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4" name="Kuva 13" descr="University of Eastern Finland logo">
            <a:extLst>
              <a:ext uri="{FF2B5EF4-FFF2-40B4-BE49-F238E27FC236}">
                <a16:creationId xmlns:a16="http://schemas.microsoft.com/office/drawing/2014/main" xmlns="" id="{3FF02D3F-8E68-1E41-9B5A-2F58F6F8D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77" y="0"/>
            <a:ext cx="1951216" cy="1817225"/>
          </a:xfrm>
          <a:prstGeom prst="rect">
            <a:avLst/>
          </a:prstGeom>
        </p:spPr>
      </p:pic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xmlns="" id="{92474F1F-C4D6-4748-A914-A56D66528099}"/>
              </a:ext>
            </a:extLst>
          </p:cNvPr>
          <p:cNvSpPr txBox="1">
            <a:spLocks/>
          </p:cNvSpPr>
          <p:nvPr/>
        </p:nvSpPr>
        <p:spPr>
          <a:xfrm>
            <a:off x="1733550" y="3667879"/>
            <a:ext cx="6617280" cy="2947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 dirty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We are in the middle of </a:t>
            </a:r>
            <a:r>
              <a:rPr lang="en-GB" sz="4400" b="1" dirty="0" err="1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</a:t>
            </a:r>
            <a:r>
              <a:rPr lang="en-GB" sz="4400" b="1" dirty="0" err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nowhere</a:t>
            </a:r>
            <a:endParaRPr lang="en-GB" sz="4400" b="1" dirty="0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 dirty="0">
                <a:solidFill>
                  <a:srgbClr val="077E9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3B68B818-FA85-6F46-B129-24CC07FB9B22}"/>
              </a:ext>
            </a:extLst>
          </p:cNvPr>
          <p:cNvSpPr txBox="1"/>
          <p:nvPr/>
        </p:nvSpPr>
        <p:spPr>
          <a:xfrm>
            <a:off x="8287795" y="4110670"/>
            <a:ext cx="1594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Kuopio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xmlns="" id="{862A697D-4C8D-B343-B56C-E741D3CD84CE}"/>
              </a:ext>
            </a:extLst>
          </p:cNvPr>
          <p:cNvSpPr txBox="1"/>
          <p:nvPr/>
        </p:nvSpPr>
        <p:spPr>
          <a:xfrm>
            <a:off x="10055090" y="4295336"/>
            <a:ext cx="1338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Joensuu</a:t>
            </a:r>
          </a:p>
        </p:txBody>
      </p:sp>
    </p:spTree>
    <p:extLst>
      <p:ext uri="{BB962C8B-B14F-4D97-AF65-F5344CB8AC3E}">
        <p14:creationId xmlns:p14="http://schemas.microsoft.com/office/powerpoint/2010/main" val="235790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79BDF299-1376-8541-ADF4-97E9437CD62B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xmlns="" id="{4A93ED85-6D76-1B48-B544-4A7910E35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7" name="Suorakulmio 6">
            <a:extLst>
              <a:ext uri="{FF2B5EF4-FFF2-40B4-BE49-F238E27FC236}">
                <a16:creationId xmlns:a16="http://schemas.microsoft.com/office/drawing/2014/main" xmlns="" id="{3E45441F-4316-0442-ADB7-5BF2712C682F}"/>
              </a:ext>
            </a:extLst>
          </p:cNvPr>
          <p:cNvSpPr/>
          <p:nvPr/>
        </p:nvSpPr>
        <p:spPr>
          <a:xfrm>
            <a:off x="1" y="6614906"/>
            <a:ext cx="12192000" cy="243094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7">
            <a:hlinkClick r:id="" action="ppaction://media"/>
            <a:extLst>
              <a:ext uri="{FF2B5EF4-FFF2-40B4-BE49-F238E27FC236}">
                <a16:creationId xmlns:a16="http://schemas.microsoft.com/office/drawing/2014/main" xmlns="" id="{F8E96AB2-2C32-41D6-A834-75F832698BE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58143" y="608580"/>
            <a:ext cx="7483928" cy="5288641"/>
          </a:xfrm>
        </p:spPr>
      </p:pic>
    </p:spTree>
    <p:extLst>
      <p:ext uri="{BB962C8B-B14F-4D97-AF65-F5344CB8AC3E}">
        <p14:creationId xmlns:p14="http://schemas.microsoft.com/office/powerpoint/2010/main" val="6443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ulko, vesi, ruoho, joki&#10;&#10;Kuvaus luotu automaattisesti">
            <a:extLst>
              <a:ext uri="{FF2B5EF4-FFF2-40B4-BE49-F238E27FC236}">
                <a16:creationId xmlns:a16="http://schemas.microsoft.com/office/drawing/2014/main" xmlns="" id="{AFE3720C-8293-49BF-BFB1-690480A175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19247"/>
          <a:stretch/>
        </p:blipFill>
        <p:spPr>
          <a:xfrm>
            <a:off x="630865" y="566587"/>
            <a:ext cx="10930269" cy="5724825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xmlns="" id="{306FCA4B-50EB-9D44-90FE-4A4F6149B363}"/>
              </a:ext>
            </a:extLst>
          </p:cNvPr>
          <p:cNvSpPr/>
          <p:nvPr/>
        </p:nvSpPr>
        <p:spPr>
          <a:xfrm>
            <a:off x="7210232" y="1131216"/>
            <a:ext cx="3778802" cy="44332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xmlns="" id="{7429A09E-BE4C-204C-A859-6295023D8EFC}"/>
              </a:ext>
            </a:extLst>
          </p:cNvPr>
          <p:cNvSpPr txBox="1">
            <a:spLocks/>
          </p:cNvSpPr>
          <p:nvPr/>
        </p:nvSpPr>
        <p:spPr>
          <a:xfrm>
            <a:off x="7210233" y="1455821"/>
            <a:ext cx="3778801" cy="41086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Kuopio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  <a:r>
              <a:rPr lang="en-GB" sz="300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largest city in Finland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117 000 residents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6700 UEF students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happiest people in Finland live in Kuopio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000" b="1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xmlns="" id="{F448BAEF-91C3-FC48-AE6D-CDCA73B6F9C6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xmlns="" id="{151A1D61-6BA4-4745-93BF-3F5A29CD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xmlns="" id="{EE6CAD79-01F0-447F-AF49-244CCCF86A7B}"/>
              </a:ext>
            </a:extLst>
          </p:cNvPr>
          <p:cNvSpPr txBox="1"/>
          <p:nvPr/>
        </p:nvSpPr>
        <p:spPr>
          <a:xfrm>
            <a:off x="630865" y="6431394"/>
            <a:ext cx="2607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Picture: BusinessKuopio</a:t>
            </a:r>
          </a:p>
        </p:txBody>
      </p:sp>
    </p:spTree>
    <p:extLst>
      <p:ext uri="{BB962C8B-B14F-4D97-AF65-F5344CB8AC3E}">
        <p14:creationId xmlns:p14="http://schemas.microsoft.com/office/powerpoint/2010/main" val="1982964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vesi, silta, juna&#10;&#10;Kuvaus luotu automaattisesti">
            <a:extLst>
              <a:ext uri="{FF2B5EF4-FFF2-40B4-BE49-F238E27FC236}">
                <a16:creationId xmlns:a16="http://schemas.microsoft.com/office/drawing/2014/main" xmlns="" id="{479DB034-781E-4B70-A880-B774C42D01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-467" r="-38" b="467"/>
          <a:stretch/>
        </p:blipFill>
        <p:spPr>
          <a:xfrm>
            <a:off x="414739" y="496173"/>
            <a:ext cx="11362522" cy="5703327"/>
          </a:xfrm>
          <a:prstGeom prst="rect">
            <a:avLst/>
          </a:prstGeom>
        </p:spPr>
      </p:pic>
      <p:sp>
        <p:nvSpPr>
          <p:cNvPr id="12" name="Suorakulmio 11">
            <a:extLst>
              <a:ext uri="{FF2B5EF4-FFF2-40B4-BE49-F238E27FC236}">
                <a16:creationId xmlns:a16="http://schemas.microsoft.com/office/drawing/2014/main" xmlns="" id="{306FCA4B-50EB-9D44-90FE-4A4F6149B363}"/>
              </a:ext>
            </a:extLst>
          </p:cNvPr>
          <p:cNvSpPr/>
          <p:nvPr/>
        </p:nvSpPr>
        <p:spPr>
          <a:xfrm>
            <a:off x="7210232" y="1131216"/>
            <a:ext cx="3778802" cy="44332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xmlns="" id="{7429A09E-BE4C-204C-A859-6295023D8EFC}"/>
              </a:ext>
            </a:extLst>
          </p:cNvPr>
          <p:cNvSpPr txBox="1">
            <a:spLocks/>
          </p:cNvSpPr>
          <p:nvPr/>
        </p:nvSpPr>
        <p:spPr>
          <a:xfrm>
            <a:off x="7210232" y="1119832"/>
            <a:ext cx="3604176" cy="41007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4400" b="1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Joensuu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</a:t>
            </a:r>
            <a:r>
              <a:rPr lang="en-GB" sz="300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</a:t>
            </a: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largest city in Finland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75 000 residents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9000 UEF students</a:t>
            </a:r>
          </a:p>
          <a:p>
            <a:pPr>
              <a:buClr>
                <a:srgbClr val="009FB8"/>
              </a:buClr>
              <a:buFont typeface="Wingdings" panose="05000000000000000000" pitchFamily="2" charset="2"/>
              <a:buChar char="§"/>
            </a:pP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3</a:t>
            </a:r>
            <a:r>
              <a:rPr lang="en-GB" sz="3000" baseline="30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</a:t>
            </a:r>
            <a:r>
              <a:rPr lang="en-GB" sz="3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resident is a student in Joensuu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3000" b="1"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xmlns="" id="{F448BAEF-91C3-FC48-AE6D-CDCA73B6F9C6}"/>
              </a:ext>
            </a:extLst>
          </p:cNvPr>
          <p:cNvSpPr/>
          <p:nvPr/>
        </p:nvSpPr>
        <p:spPr>
          <a:xfrm>
            <a:off x="0" y="0"/>
            <a:ext cx="1131216" cy="11312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xmlns="" id="{151A1D61-6BA4-4745-93BF-3F5A29CD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01" y="288106"/>
            <a:ext cx="503614" cy="555003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xmlns="" id="{C85C957C-58CB-4661-B640-8DD71BE0C038}"/>
              </a:ext>
            </a:extLst>
          </p:cNvPr>
          <p:cNvSpPr txBox="1"/>
          <p:nvPr/>
        </p:nvSpPr>
        <p:spPr>
          <a:xfrm>
            <a:off x="414739" y="6407567"/>
            <a:ext cx="26076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200" i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Picture: City of Joensuu</a:t>
            </a:r>
          </a:p>
        </p:txBody>
      </p:sp>
    </p:spTree>
    <p:extLst>
      <p:ext uri="{BB962C8B-B14F-4D97-AF65-F5344CB8AC3E}">
        <p14:creationId xmlns:p14="http://schemas.microsoft.com/office/powerpoint/2010/main" val="79843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xmlns="" id="{5F6BA792-61FD-8B4C-AA7B-529DB03654AA}"/>
              </a:ext>
            </a:extLst>
          </p:cNvPr>
          <p:cNvSpPr/>
          <p:nvPr/>
        </p:nvSpPr>
        <p:spPr>
          <a:xfrm>
            <a:off x="565638" y="571500"/>
            <a:ext cx="11060723" cy="5605463"/>
          </a:xfrm>
          <a:prstGeom prst="rect">
            <a:avLst/>
          </a:prstGeom>
          <a:solidFill>
            <a:srgbClr val="077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077E9E"/>
              </a:solidFill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xmlns="" id="{CC6D6151-D81C-C84D-9748-427EF4060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760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400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Master’s Degree Programmes</a:t>
            </a:r>
          </a:p>
          <a:p>
            <a:pPr marL="0" indent="0" algn="ctr">
              <a:buNone/>
            </a:pPr>
            <a:endParaRPr lang="fi-FI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GB">
                <a:solidFill>
                  <a:schemeClr val="bg1"/>
                </a:solidFill>
                <a:latin typeface="Open Sans"/>
                <a:ea typeface="Open Sans" panose="020B0606030504020204" pitchFamily="34" charset="0"/>
                <a:cs typeface="Open Sans" panose="020B0606030504020204" pitchFamily="34" charset="0"/>
              </a:rPr>
              <a:t>One smart decision </a:t>
            </a:r>
          </a:p>
          <a:p>
            <a:pPr marL="0" indent="0" algn="ctr">
              <a:buNone/>
            </a:pPr>
            <a:r>
              <a:rPr lang="en-GB" b="1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UEF</a:t>
            </a:r>
          </a:p>
        </p:txBody>
      </p:sp>
    </p:spTree>
    <p:extLst>
      <p:ext uri="{BB962C8B-B14F-4D97-AF65-F5344CB8AC3E}">
        <p14:creationId xmlns:p14="http://schemas.microsoft.com/office/powerpoint/2010/main" val="3490402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304B12ABD210B4D8420E288D2BA3659" ma:contentTypeVersion="11" ma:contentTypeDescription="Luo uusi asiakirja." ma:contentTypeScope="" ma:versionID="54cb957313d8930fa18d92a2f4783cd7">
  <xsd:schema xmlns:xsd="http://www.w3.org/2001/XMLSchema" xmlns:xs="http://www.w3.org/2001/XMLSchema" xmlns:p="http://schemas.microsoft.com/office/2006/metadata/properties" xmlns:ns2="c1f009e9-e589-4de2-ac8d-5d2aa0a22751" xmlns:ns3="bc9d2655-3b10-42aa-8470-cee665887f30" targetNamespace="http://schemas.microsoft.com/office/2006/metadata/properties" ma:root="true" ma:fieldsID="f687bc75ea9459f0c56b73b4ec4dcf90" ns2:_="" ns3:_="">
    <xsd:import namespace="c1f009e9-e589-4de2-ac8d-5d2aa0a22751"/>
    <xsd:import namespace="bc9d2655-3b10-42aa-8470-cee665887f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09e9-e589-4de2-ac8d-5d2aa0a227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9d2655-3b10-42aa-8470-cee665887f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83BA9B-9B49-4829-B613-2DCFEFB8CBB7}">
  <ds:schemaRefs>
    <ds:schemaRef ds:uri="bc9d2655-3b10-42aa-8470-cee665887f30"/>
    <ds:schemaRef ds:uri="c1f009e9-e589-4de2-ac8d-5d2aa0a227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857D476-619C-4FAB-91FC-A427293F2A14}">
  <ds:schemaRefs>
    <ds:schemaRef ds:uri="c1f009e9-e589-4de2-ac8d-5d2aa0a22751"/>
    <ds:schemaRef ds:uri="http://schemas.microsoft.com/office/2006/metadata/properties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bc9d2655-3b10-42aa-8470-cee665887f3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066D92-F252-41C3-AACE-2BC5D3D406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1021</Words>
  <Application>Microsoft Office PowerPoint</Application>
  <PresentationFormat>Personalizado</PresentationFormat>
  <Paragraphs>324</Paragraphs>
  <Slides>30</Slides>
  <Notes>1</Notes>
  <HiddenSlides>0</HiddenSlides>
  <MMClips>2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30</vt:i4>
      </vt:variant>
    </vt:vector>
  </HeadingPairs>
  <TitlesOfParts>
    <vt:vector size="32" baseType="lpstr">
      <vt:lpstr>Office-teema</vt:lpstr>
      <vt:lpstr>UEF Basic</vt:lpstr>
      <vt:lpstr>  </vt:lpstr>
      <vt:lpstr>Presentación de PowerPoint</vt:lpstr>
      <vt:lpstr>UEF’s key figures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Vaikuttavia tekoja. UEF.</dc:title>
  <dc:creator>Bettiina Lievonen</dc:creator>
  <cp:lastModifiedBy>Nancy Ghan</cp:lastModifiedBy>
  <cp:revision>9</cp:revision>
  <dcterms:created xsi:type="dcterms:W3CDTF">2019-09-23T07:35:57Z</dcterms:created>
  <dcterms:modified xsi:type="dcterms:W3CDTF">2021-06-01T16:47:40Z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0x0101009304B12ABD210B4D8420E288D2BA3659</vt:lpwstr>
  </property>
  <property fmtid="{D5CDD505-2E9C-101B-9397-08002B2CF9AE}" pid="3" name="WorkflowChangePath">
    <vt:lpwstr>6b096bce-7f31-4927-b4e4-25fd97cf39ba,2;</vt:lpwstr>
  </property>
  <property fmtid="{D5CDD505-2E9C-101B-9397-08002B2CF9AE}" pid="4" name="UEFTopic">
    <vt:lpwstr>167;#Brand and visual identity|79679d35-22e0-4f5c-935e-8cc3d2868eb1;#169;#Communications and media relations|54552532-faf8-4e53-89ee-e2b9f926c438;#165;#Event organisation|241a6d1c-c0ec-4125-9494-431d756cd71d</vt:lpwstr>
  </property>
</Properties>
</file>